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83" r:id="rId3"/>
    <p:sldId id="281" r:id="rId4"/>
    <p:sldId id="284" r:id="rId5"/>
    <p:sldId id="285" r:id="rId6"/>
    <p:sldId id="286" r:id="rId7"/>
    <p:sldId id="287" r:id="rId8"/>
    <p:sldId id="290" r:id="rId9"/>
    <p:sldId id="289" r:id="rId10"/>
    <p:sldId id="282" r:id="rId11"/>
    <p:sldId id="293" r:id="rId12"/>
    <p:sldId id="297" r:id="rId13"/>
    <p:sldId id="295" r:id="rId14"/>
    <p:sldId id="305" r:id="rId15"/>
    <p:sldId id="296" r:id="rId16"/>
    <p:sldId id="308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7" autoAdjust="0"/>
    <p:restoredTop sz="94670" autoAdjust="0"/>
  </p:normalViewPr>
  <p:slideViewPr>
    <p:cSldViewPr>
      <p:cViewPr varScale="1">
        <p:scale>
          <a:sx n="66" d="100"/>
          <a:sy n="66" d="100"/>
        </p:scale>
        <p:origin x="5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7B96-57CE-4865-B603-64BA8CB13F9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5662-F804-4DCF-87BF-CDCD9921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5662-F804-4DCF-87BF-CDCD9921C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5662-F804-4DCF-87BF-CDCD9921C0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F2F-73DC-42BB-A40C-3075CF418C9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677-EF27-418C-969D-938FBD92562F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10BE-3120-4B4F-B5EC-69BCFEA2C774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F66-BB45-4D52-9910-FB42AA2B2BCA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D0D5-C51E-42AD-BD44-658488290F7A}" type="datetime1">
              <a:rPr lang="en-US" smtClean="0"/>
              <a:t>2/27/2014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D592-D591-4581-BFCD-F6991AF6689E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E2E1-5F04-49A1-B07B-EDB0441D3D5D}" type="datetime1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2ACB-6AF4-4652-B824-9F9BAFE13527}" type="datetime1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C40D-6AEF-4AC5-B45C-FB5A8EFAA19F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61FC-6C8D-4959-8428-9C61420BE04C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E13-1FD1-4899-A21D-C4BFD06E5443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E4A6A-C676-4CA7-9DDD-AEEF653BAFC9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vimeo.com/234007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Yasin </a:t>
            </a:r>
            <a:r>
              <a:rPr lang="en-US" dirty="0" smtClean="0"/>
              <a:t>N. </a:t>
            </a:r>
            <a:r>
              <a:rPr lang="en-US" dirty="0" smtClean="0"/>
              <a:t>Silva</a:t>
            </a:r>
          </a:p>
          <a:p>
            <a:r>
              <a:rPr lang="en-US" sz="2400" dirty="0"/>
              <a:t>Arizona State University</a:t>
            </a:r>
          </a:p>
          <a:p>
            <a:endParaRPr lang="en-US" dirty="0"/>
          </a:p>
        </p:txBody>
      </p:sp>
      <p:pic>
        <p:nvPicPr>
          <p:cNvPr id="5" name="Picture 13" descr="creative-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290617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work is licensed under a Creative Commons Attribution-</a:t>
            </a:r>
            <a:r>
              <a:rPr lang="en-US" sz="1200" dirty="0" err="1"/>
              <a:t>NonCommercial</a:t>
            </a:r>
            <a:r>
              <a:rPr lang="en-US" sz="1200" dirty="0"/>
              <a:t>-</a:t>
            </a:r>
            <a:r>
              <a:rPr lang="en-US" sz="1200" dirty="0" err="1"/>
              <a:t>ShareAlike</a:t>
            </a:r>
            <a:r>
              <a:rPr lang="en-US" sz="1200" dirty="0"/>
              <a:t> 4.0 International License. See http://creativecommons.org/licenses/by-nc-sa/4.0/ for details.</a:t>
            </a:r>
          </a:p>
        </p:txBody>
      </p:sp>
    </p:spTree>
    <p:extLst>
      <p:ext uri="{BB962C8B-B14F-4D97-AF65-F5344CB8AC3E}">
        <p14:creationId xmlns:p14="http://schemas.microsoft.com/office/powerpoint/2010/main" val="148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HBase</a:t>
            </a:r>
            <a:r>
              <a:rPr lang="en-US" dirty="0"/>
              <a:t> is 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open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source NoSQL</a:t>
            </a:r>
            <a:r>
              <a:rPr lang="en-US" dirty="0" smtClean="0"/>
              <a:t> distributed database</a:t>
            </a:r>
          </a:p>
          <a:p>
            <a:r>
              <a:rPr lang="en-US" dirty="0" smtClean="0"/>
              <a:t>Modeled </a:t>
            </a:r>
            <a:r>
              <a:rPr lang="en-US" dirty="0"/>
              <a:t>after Google's </a:t>
            </a:r>
            <a:r>
              <a:rPr lang="en-US" dirty="0" err="1"/>
              <a:t>BigTable</a:t>
            </a:r>
            <a:r>
              <a:rPr lang="en-US" dirty="0"/>
              <a:t> and </a:t>
            </a:r>
            <a:r>
              <a:rPr lang="en-US" dirty="0" smtClean="0"/>
              <a:t>written </a:t>
            </a:r>
            <a:r>
              <a:rPr lang="en-US" dirty="0"/>
              <a:t>in </a:t>
            </a:r>
            <a:r>
              <a:rPr lang="en-US" dirty="0" smtClean="0"/>
              <a:t>Java</a:t>
            </a:r>
          </a:p>
          <a:p>
            <a:r>
              <a:rPr lang="en-US" dirty="0" smtClean="0"/>
              <a:t>Runs </a:t>
            </a:r>
            <a:r>
              <a:rPr lang="en-US" dirty="0"/>
              <a:t>on top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HDFS</a:t>
            </a:r>
            <a:r>
              <a:rPr lang="en-US" dirty="0"/>
              <a:t> (Hadoop Distributed </a:t>
            </a:r>
            <a:r>
              <a:rPr lang="en-US" dirty="0" smtClean="0"/>
              <a:t>File System)</a:t>
            </a:r>
          </a:p>
          <a:p>
            <a:r>
              <a:rPr lang="en-US" dirty="0" smtClean="0"/>
              <a:t>Provides </a:t>
            </a:r>
            <a:r>
              <a:rPr lang="en-US" dirty="0"/>
              <a:t>a fault-tolerant way of storing large </a:t>
            </a:r>
            <a:r>
              <a:rPr lang="en-US" dirty="0" smtClean="0"/>
              <a:t>amounts </a:t>
            </a:r>
            <a:r>
              <a:rPr lang="en-US" dirty="0"/>
              <a:t>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sparse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Provides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random reads and writes</a:t>
            </a:r>
            <a:r>
              <a:rPr lang="en-US" dirty="0" smtClean="0"/>
              <a:t> (HDFS does not support random writes)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604161" cy="2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HBase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Adobe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err="1" smtClean="0"/>
              <a:t>Meetup</a:t>
            </a:r>
            <a:endParaRPr lang="en-US" dirty="0" smtClean="0"/>
          </a:p>
          <a:p>
            <a:r>
              <a:rPr lang="en-US" dirty="0" err="1" smtClean="0"/>
              <a:t>Stumbleupon</a:t>
            </a:r>
            <a:endParaRPr lang="en-US" dirty="0" smtClean="0"/>
          </a:p>
          <a:p>
            <a:r>
              <a:rPr lang="en-US" dirty="0" smtClean="0"/>
              <a:t>Twitter</a:t>
            </a:r>
          </a:p>
          <a:p>
            <a:r>
              <a:rPr lang="en-US" dirty="0"/>
              <a:t>Yahoo</a:t>
            </a:r>
            <a:r>
              <a:rPr lang="en-US" dirty="0" smtClean="0"/>
              <a:t>!</a:t>
            </a:r>
          </a:p>
          <a:p>
            <a:r>
              <a:rPr lang="en-US" dirty="0"/>
              <a:t>a</a:t>
            </a:r>
            <a:r>
              <a:rPr lang="en-US" dirty="0" smtClean="0"/>
              <a:t>nd many more…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9" b="34001"/>
          <a:stretch/>
        </p:blipFill>
        <p:spPr>
          <a:xfrm>
            <a:off x="5410200" y="526257"/>
            <a:ext cx="2665675" cy="639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68" y="1317723"/>
            <a:ext cx="2162907" cy="717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67" y="3100583"/>
            <a:ext cx="1434666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3" y="4343400"/>
            <a:ext cx="971550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0" b="25460"/>
          <a:stretch/>
        </p:blipFill>
        <p:spPr>
          <a:xfrm>
            <a:off x="5504125" y="2186879"/>
            <a:ext cx="25717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28" y="5486400"/>
            <a:ext cx="1167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885"/>
            <a:ext cx="8134426" cy="49353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HBase</a:t>
            </a:r>
            <a:r>
              <a:rPr lang="en-US" dirty="0" smtClean="0"/>
              <a:t> is not </a:t>
            </a:r>
            <a:r>
              <a:rPr lang="en-US" dirty="0"/>
              <a:t>ACID </a:t>
            </a:r>
            <a:r>
              <a:rPr lang="en-US" dirty="0" smtClean="0"/>
              <a:t>compliant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it </a:t>
            </a:r>
            <a:r>
              <a:rPr lang="en-US" dirty="0" smtClean="0"/>
              <a:t>guarantees </a:t>
            </a:r>
            <a:r>
              <a:rPr lang="en-US" dirty="0"/>
              <a:t>certain </a:t>
            </a:r>
            <a:r>
              <a:rPr lang="en-US" dirty="0" smtClean="0"/>
              <a:t>properties, e.g., all </a:t>
            </a:r>
            <a:r>
              <a:rPr lang="en-US" dirty="0"/>
              <a:t>mutations are atomic within a row.</a:t>
            </a:r>
          </a:p>
          <a:p>
            <a:r>
              <a:rPr lang="en-US" dirty="0"/>
              <a:t>Strongly consistent reads/writes</a:t>
            </a:r>
          </a:p>
          <a:p>
            <a:pPr lvl="1"/>
            <a:r>
              <a:rPr lang="en-US" dirty="0" err="1"/>
              <a:t>HBase</a:t>
            </a:r>
            <a:r>
              <a:rPr lang="en-US" dirty="0"/>
              <a:t> is not an "eventually consistent" </a:t>
            </a:r>
            <a:r>
              <a:rPr lang="en-US" dirty="0" err="1"/>
              <a:t>DataStore</a:t>
            </a:r>
            <a:r>
              <a:rPr lang="en-US" dirty="0"/>
              <a:t>. This makes it very suitable for tasks such as high-speed counter aggregation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Automatic </a:t>
            </a:r>
            <a:r>
              <a:rPr lang="en-US" dirty="0" err="1" smtClean="0"/>
              <a:t>sharding</a:t>
            </a:r>
            <a:endParaRPr lang="en-US" dirty="0" smtClean="0"/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tables are distributed on the cluster via regions, and regions are automatically split and re-distributed as your data </a:t>
            </a:r>
            <a:r>
              <a:rPr lang="en-US" dirty="0" smtClean="0"/>
              <a:t>grows</a:t>
            </a:r>
            <a:endParaRPr lang="en-US" dirty="0"/>
          </a:p>
          <a:p>
            <a:r>
              <a:rPr lang="en-US" dirty="0"/>
              <a:t>Automatic </a:t>
            </a:r>
            <a:r>
              <a:rPr lang="en-US" dirty="0" err="1"/>
              <a:t>RegionServer</a:t>
            </a:r>
            <a:r>
              <a:rPr lang="en-US" dirty="0"/>
              <a:t> </a:t>
            </a:r>
            <a:r>
              <a:rPr lang="en-US" dirty="0" smtClean="0"/>
              <a:t>failover</a:t>
            </a:r>
            <a:endParaRPr lang="en-US" dirty="0"/>
          </a:p>
          <a:p>
            <a:r>
              <a:rPr lang="en-US" dirty="0"/>
              <a:t>Hadoop/HDFS </a:t>
            </a:r>
            <a:r>
              <a:rPr lang="en-US" dirty="0" smtClean="0"/>
              <a:t>Integration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supports HDFS out of the box as its distributed file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MapReduce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supports massively parallelized processing via MapReduce for using </a:t>
            </a:r>
            <a:r>
              <a:rPr lang="en-US" dirty="0" err="1"/>
              <a:t>HBase</a:t>
            </a:r>
            <a:r>
              <a:rPr lang="en-US" dirty="0"/>
              <a:t> as both source and </a:t>
            </a:r>
            <a:r>
              <a:rPr lang="en-US" dirty="0" smtClean="0"/>
              <a:t>sink</a:t>
            </a:r>
            <a:endParaRPr lang="en-US" dirty="0"/>
          </a:p>
          <a:p>
            <a:r>
              <a:rPr lang="en-US" dirty="0"/>
              <a:t>Java Client </a:t>
            </a:r>
            <a:r>
              <a:rPr lang="en-US" dirty="0" smtClean="0"/>
              <a:t>API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supports an easy to use Java API for programmatic access. </a:t>
            </a:r>
          </a:p>
          <a:p>
            <a:r>
              <a:rPr lang="en-US" dirty="0" smtClean="0"/>
              <a:t>Block </a:t>
            </a:r>
            <a:r>
              <a:rPr lang="en-US" dirty="0"/>
              <a:t>Cache and Bloom </a:t>
            </a:r>
            <a:r>
              <a:rPr lang="en-US" dirty="0" smtClean="0"/>
              <a:t>Filters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supports a Block Cache and Bloom Filters for high volume query </a:t>
            </a:r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/>
              <a:t>Operational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provides build-in web-pages for operational insight as well as JMX metrics.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6503"/>
            <a:ext cx="1657426" cy="1127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494970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Apache </a:t>
            </a:r>
            <a:r>
              <a:rPr lang="en-US" sz="800" dirty="0" err="1" smtClean="0"/>
              <a:t>HBase</a:t>
            </a:r>
            <a:r>
              <a:rPr lang="en-US" sz="800" dirty="0" smtClean="0"/>
              <a:t> Reference Guide</a:t>
            </a:r>
            <a:r>
              <a:rPr lang="en-US" sz="800" dirty="0"/>
              <a:t>: http://hbase.apache.org/book/architecture.html#arch.overview</a:t>
            </a:r>
          </a:p>
        </p:txBody>
      </p:sp>
    </p:spTree>
    <p:extLst>
      <p:ext uri="{BB962C8B-B14F-4D97-AF65-F5344CB8AC3E}">
        <p14:creationId xmlns:p14="http://schemas.microsoft.com/office/powerpoint/2010/main" val="2006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Shell (Using Class 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 Steps</a:t>
            </a:r>
          </a:p>
          <a:p>
            <a:pPr lvl="1"/>
            <a:r>
              <a:rPr lang="en-US" dirty="0" smtClean="0"/>
              <a:t>Already done in our class VM</a:t>
            </a:r>
          </a:p>
          <a:p>
            <a:pPr lvl="2"/>
            <a:r>
              <a:rPr lang="en-US" dirty="0" smtClean="0"/>
              <a:t>Download </a:t>
            </a:r>
            <a:r>
              <a:rPr lang="en-US" dirty="0" err="1" smtClean="0"/>
              <a:t>Hbase</a:t>
            </a:r>
            <a:r>
              <a:rPr lang="en-US" dirty="0" smtClean="0"/>
              <a:t> and unpack it, for </a:t>
            </a:r>
            <a:r>
              <a:rPr lang="en-US" dirty="0"/>
              <a:t>instance to </a:t>
            </a:r>
            <a:r>
              <a:rPr lang="en-US" dirty="0" smtClean="0"/>
              <a:t>~/bin/hbase-0.94.3</a:t>
            </a:r>
            <a:endParaRPr lang="en-US" dirty="0"/>
          </a:p>
          <a:p>
            <a:pPr lvl="2"/>
            <a:r>
              <a:rPr lang="en-US" dirty="0"/>
              <a:t>Edit ~/</a:t>
            </a:r>
            <a:r>
              <a:rPr lang="en-US" dirty="0" smtClean="0"/>
              <a:t>bin/hbase-0.94.3/conf/hbase-env.sh </a:t>
            </a:r>
            <a:r>
              <a:rPr lang="en-US" dirty="0"/>
              <a:t>and set </a:t>
            </a:r>
            <a:r>
              <a:rPr lang="en-US" dirty="0" smtClean="0"/>
              <a:t>JAVA_HOME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cd ~/bin/hbase-0.94.3/bin/</a:t>
            </a:r>
          </a:p>
          <a:p>
            <a:pPr lvl="1"/>
            <a:r>
              <a:rPr lang="en-US" dirty="0" smtClean="0"/>
              <a:t>Start </a:t>
            </a:r>
            <a:r>
              <a:rPr lang="en-US" dirty="0" err="1"/>
              <a:t>hbase</a:t>
            </a:r>
            <a:r>
              <a:rPr lang="en-US" dirty="0"/>
              <a:t> by </a:t>
            </a:r>
            <a:r>
              <a:rPr lang="en-US" dirty="0" smtClean="0"/>
              <a:t>running: </a:t>
            </a:r>
            <a:r>
              <a:rPr lang="en-US" dirty="0" smtClean="0">
                <a:solidFill>
                  <a:schemeClr val="accent5"/>
                </a:solidFill>
              </a:rPr>
              <a:t>./start-hbase.sh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the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shell by </a:t>
            </a:r>
            <a:r>
              <a:rPr lang="en-US" dirty="0" smtClean="0"/>
              <a:t>running: </a:t>
            </a:r>
            <a:r>
              <a:rPr lang="en-US" dirty="0" smtClean="0">
                <a:solidFill>
                  <a:schemeClr val="accent5"/>
                </a:solidFill>
              </a:rPr>
              <a:t>./</a:t>
            </a:r>
            <a:r>
              <a:rPr lang="en-US" dirty="0" err="1" smtClean="0">
                <a:solidFill>
                  <a:schemeClr val="accent5"/>
                </a:solidFill>
              </a:rPr>
              <a:t>hbase</a:t>
            </a:r>
            <a:r>
              <a:rPr lang="en-US" dirty="0" smtClean="0">
                <a:solidFill>
                  <a:schemeClr val="accent5"/>
                </a:solidFill>
              </a:rPr>
              <a:t> shell</a:t>
            </a:r>
          </a:p>
          <a:p>
            <a:r>
              <a:rPr lang="en-US" dirty="0"/>
              <a:t>Create a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Run: </a:t>
            </a:r>
            <a:r>
              <a:rPr lang="en-US" dirty="0"/>
              <a:t>create '</a:t>
            </a:r>
            <a:r>
              <a:rPr lang="en-US" dirty="0" err="1"/>
              <a:t>blogposts</a:t>
            </a:r>
            <a:r>
              <a:rPr lang="en-US" dirty="0"/>
              <a:t>', 'post', 'image'</a:t>
            </a:r>
            <a:endParaRPr lang="en-US" dirty="0" smtClean="0"/>
          </a:p>
          <a:p>
            <a:r>
              <a:rPr lang="en-US" dirty="0" smtClean="0"/>
              <a:t>Adding data to the table</a:t>
            </a:r>
          </a:p>
          <a:p>
            <a:pPr lvl="1"/>
            <a:r>
              <a:rPr lang="en-US" dirty="0" smtClean="0"/>
              <a:t>put '</a:t>
            </a:r>
            <a:r>
              <a:rPr lang="en-US" dirty="0" err="1" smtClean="0"/>
              <a:t>blogposts</a:t>
            </a:r>
            <a:r>
              <a:rPr lang="en-US" dirty="0" smtClean="0"/>
              <a:t>', 'post1', '</a:t>
            </a:r>
            <a:r>
              <a:rPr lang="en-US" dirty="0" err="1" smtClean="0"/>
              <a:t>post:title</a:t>
            </a:r>
            <a:r>
              <a:rPr lang="en-US" dirty="0" smtClean="0"/>
              <a:t>', 'The Title'</a:t>
            </a:r>
            <a:endParaRPr lang="en-US" dirty="0"/>
          </a:p>
          <a:p>
            <a:pPr lvl="1"/>
            <a:r>
              <a:rPr lang="en-US" dirty="0"/>
              <a:t>put </a:t>
            </a:r>
            <a:r>
              <a:rPr lang="en-US" dirty="0" smtClean="0"/>
              <a:t>'</a:t>
            </a:r>
            <a:r>
              <a:rPr lang="en-US" dirty="0" err="1" smtClean="0"/>
              <a:t>blogposts</a:t>
            </a:r>
            <a:r>
              <a:rPr lang="en-US" dirty="0" smtClean="0"/>
              <a:t>', 'post1', '</a:t>
            </a:r>
            <a:r>
              <a:rPr lang="en-US" dirty="0" err="1" smtClean="0"/>
              <a:t>post:author</a:t>
            </a:r>
            <a:r>
              <a:rPr lang="en-US" dirty="0" smtClean="0"/>
              <a:t>', 'The Author'</a:t>
            </a:r>
            <a:endParaRPr lang="en-US" dirty="0"/>
          </a:p>
          <a:p>
            <a:pPr lvl="1"/>
            <a:r>
              <a:rPr lang="en-US" dirty="0"/>
              <a:t>put </a:t>
            </a:r>
            <a:r>
              <a:rPr lang="en-US" dirty="0" smtClean="0"/>
              <a:t>'</a:t>
            </a:r>
            <a:r>
              <a:rPr lang="en-US" dirty="0" err="1" smtClean="0"/>
              <a:t>blogposts</a:t>
            </a:r>
            <a:r>
              <a:rPr lang="en-US" dirty="0" smtClean="0"/>
              <a:t>', 'post1', '</a:t>
            </a:r>
            <a:r>
              <a:rPr lang="en-US" dirty="0" err="1" smtClean="0"/>
              <a:t>post:body</a:t>
            </a:r>
            <a:r>
              <a:rPr lang="en-US" dirty="0" smtClean="0"/>
              <a:t>', 'Body of a blog post'</a:t>
            </a:r>
            <a:endParaRPr lang="en-US" dirty="0"/>
          </a:p>
          <a:p>
            <a:pPr lvl="1"/>
            <a:r>
              <a:rPr lang="en-US" dirty="0"/>
              <a:t>put </a:t>
            </a:r>
            <a:r>
              <a:rPr lang="en-US" dirty="0" smtClean="0"/>
              <a:t>'</a:t>
            </a:r>
            <a:r>
              <a:rPr lang="en-US" dirty="0" err="1" smtClean="0"/>
              <a:t>blogposts</a:t>
            </a:r>
            <a:r>
              <a:rPr lang="en-US" dirty="0" smtClean="0"/>
              <a:t>', 'post1', '</a:t>
            </a:r>
            <a:r>
              <a:rPr lang="en-US" dirty="0" err="1" smtClean="0"/>
              <a:t>image:header</a:t>
            </a:r>
            <a:r>
              <a:rPr lang="en-US" dirty="0" smtClean="0"/>
              <a:t>', 'image1.jpg'</a:t>
            </a:r>
            <a:endParaRPr lang="en-US" dirty="0"/>
          </a:p>
          <a:p>
            <a:pPr lvl="1"/>
            <a:r>
              <a:rPr lang="en-US" dirty="0"/>
              <a:t>put </a:t>
            </a:r>
            <a:r>
              <a:rPr lang="en-US" dirty="0" smtClean="0"/>
              <a:t>'</a:t>
            </a:r>
            <a:r>
              <a:rPr lang="en-US" dirty="0" err="1" smtClean="0"/>
              <a:t>blogposts</a:t>
            </a:r>
            <a:r>
              <a:rPr lang="en-US" dirty="0" smtClean="0"/>
              <a:t>', 'post1', '</a:t>
            </a:r>
            <a:r>
              <a:rPr lang="en-US" dirty="0" err="1" smtClean="0"/>
              <a:t>image:bodyimage</a:t>
            </a:r>
            <a:r>
              <a:rPr lang="en-US" dirty="0" smtClean="0"/>
              <a:t>', 'image2.jpg'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92" y="533400"/>
            <a:ext cx="1923508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Shell (Using class 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 all the tables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ist</a:t>
            </a:r>
          </a:p>
          <a:p>
            <a:r>
              <a:rPr lang="en-US" dirty="0" smtClean="0"/>
              <a:t>Scan a table (show all the content of a table)</a:t>
            </a:r>
          </a:p>
          <a:p>
            <a:pPr lvl="1"/>
            <a:r>
              <a:rPr lang="en-US" dirty="0" smtClean="0"/>
              <a:t>scan '</a:t>
            </a:r>
            <a:r>
              <a:rPr lang="en-US" dirty="0" err="1" smtClean="0"/>
              <a:t>blogposts</a:t>
            </a:r>
            <a:r>
              <a:rPr lang="en-US" dirty="0" smtClean="0"/>
              <a:t>'</a:t>
            </a:r>
          </a:p>
          <a:p>
            <a:r>
              <a:rPr lang="en-US" dirty="0"/>
              <a:t>Show the content of a </a:t>
            </a:r>
            <a:r>
              <a:rPr lang="en-US" dirty="0" smtClean="0"/>
              <a:t>record (row)</a:t>
            </a:r>
            <a:endParaRPr lang="en-US" dirty="0"/>
          </a:p>
          <a:p>
            <a:pPr lvl="1"/>
            <a:r>
              <a:rPr lang="en-US" dirty="0"/>
              <a:t>get </a:t>
            </a:r>
            <a:r>
              <a:rPr lang="en-US" dirty="0" smtClean="0"/>
              <a:t>'</a:t>
            </a:r>
            <a:r>
              <a:rPr lang="en-US" dirty="0" err="1" smtClean="0"/>
              <a:t>blogposts</a:t>
            </a:r>
            <a:r>
              <a:rPr lang="en-US" dirty="0" smtClean="0"/>
              <a:t>', 'post1'</a:t>
            </a:r>
            <a:endParaRPr lang="en-US" dirty="0"/>
          </a:p>
          <a:p>
            <a:r>
              <a:rPr lang="en-US" dirty="0" smtClean="0"/>
              <a:t>Other commands:</a:t>
            </a:r>
          </a:p>
          <a:p>
            <a:pPr lvl="1"/>
            <a:r>
              <a:rPr lang="en-US" dirty="0" smtClean="0"/>
              <a:t>exists (checks if a table exists)</a:t>
            </a:r>
          </a:p>
          <a:p>
            <a:pPr lvl="1"/>
            <a:r>
              <a:rPr lang="en-US" dirty="0" smtClean="0"/>
              <a:t>disable (disables </a:t>
            </a:r>
            <a:r>
              <a:rPr lang="en-US" dirty="0"/>
              <a:t>a table)</a:t>
            </a:r>
            <a:endParaRPr lang="en-US" dirty="0" smtClean="0"/>
          </a:p>
          <a:p>
            <a:pPr lvl="1"/>
            <a:r>
              <a:rPr lang="en-US" dirty="0" smtClean="0"/>
              <a:t>drop (drops a table)</a:t>
            </a:r>
          </a:p>
          <a:p>
            <a:pPr lvl="1"/>
            <a:r>
              <a:rPr lang="en-US" dirty="0" err="1"/>
              <a:t>deleteall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deletesa</a:t>
            </a:r>
            <a:r>
              <a:rPr lang="en-US" dirty="0"/>
              <a:t> </a:t>
            </a:r>
            <a:r>
              <a:rPr lang="en-US" dirty="0" smtClean="0"/>
              <a:t>all cells of a given row)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eleteall</a:t>
            </a:r>
            <a:r>
              <a:rPr lang="en-US" dirty="0" smtClean="0"/>
              <a:t> '</a:t>
            </a:r>
            <a:r>
              <a:rPr lang="en-US" dirty="0" err="1" smtClean="0"/>
              <a:t>blogposts</a:t>
            </a:r>
            <a:r>
              <a:rPr lang="en-US" dirty="0" smtClean="0"/>
              <a:t>', 'post1'</a:t>
            </a:r>
          </a:p>
          <a:p>
            <a:pPr lvl="1"/>
            <a:r>
              <a:rPr lang="en-US" dirty="0" smtClean="0"/>
              <a:t>…</a:t>
            </a:r>
          </a:p>
          <a:p>
            <a:pPr marL="274320" lvl="1" indent="-274320"/>
            <a:r>
              <a:rPr lang="en-US" sz="2400" dirty="0" smtClean="0">
                <a:solidFill>
                  <a:schemeClr val="tx2"/>
                </a:solidFill>
              </a:rPr>
              <a:t>Stop </a:t>
            </a:r>
            <a:r>
              <a:rPr lang="en-US" sz="2400" dirty="0" err="1">
                <a:solidFill>
                  <a:schemeClr val="tx2"/>
                </a:solidFill>
              </a:rPr>
              <a:t>hbase</a:t>
            </a:r>
            <a:r>
              <a:rPr lang="en-US" sz="2400" dirty="0">
                <a:solidFill>
                  <a:schemeClr val="tx2"/>
                </a:solidFill>
              </a:rPr>
              <a:t> by running: </a:t>
            </a:r>
            <a:r>
              <a:rPr lang="en-US" sz="2400" dirty="0">
                <a:solidFill>
                  <a:schemeClr val="accent5"/>
                </a:solidFill>
              </a:rPr>
              <a:t>./</a:t>
            </a:r>
            <a:r>
              <a:rPr lang="en-US" sz="2400" dirty="0" smtClean="0">
                <a:solidFill>
                  <a:schemeClr val="accent5"/>
                </a:solidFill>
              </a:rPr>
              <a:t>stop-hbase.sh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026162"/>
            <a:ext cx="2881313" cy="21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Accessing </a:t>
            </a:r>
            <a:r>
              <a:rPr lang="en-US" dirty="0" err="1" smtClean="0"/>
              <a:t>HBase</a:t>
            </a:r>
            <a:r>
              <a:rPr lang="en-US" dirty="0" smtClean="0"/>
              <a:t> from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0499"/>
            <a:ext cx="4267200" cy="41531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HBase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E</a:t>
            </a:r>
            <a:r>
              <a:rPr lang="en-US" dirty="0" smtClean="0"/>
              <a:t>clipse project </a:t>
            </a:r>
            <a:r>
              <a:rPr lang="en-US" dirty="0" err="1" smtClean="0"/>
              <a:t>HBaseBlogPosts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lready done in class VM</a:t>
            </a:r>
          </a:p>
          <a:p>
            <a:pPr marL="457200" lvl="1" indent="0">
              <a:buNone/>
            </a:pPr>
            <a:r>
              <a:rPr lang="en-US" dirty="0" smtClean="0"/>
              <a:t>Add </a:t>
            </a:r>
            <a:r>
              <a:rPr lang="en-US" dirty="0"/>
              <a:t>required libraries (external JARs). They are found in:</a:t>
            </a:r>
          </a:p>
          <a:p>
            <a:pPr marL="28575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	~/</a:t>
            </a:r>
            <a:r>
              <a:rPr lang="en-US" dirty="0">
                <a:solidFill>
                  <a:schemeClr val="accent5"/>
                </a:solidFill>
              </a:rPr>
              <a:t>bin/hbase-0.94.3</a:t>
            </a:r>
            <a:r>
              <a:rPr lang="en-US" dirty="0" smtClean="0">
                <a:solidFill>
                  <a:schemeClr val="accent5"/>
                </a:solidFill>
              </a:rPr>
              <a:t>/lib</a:t>
            </a:r>
          </a:p>
          <a:p>
            <a:pPr marL="28575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	~/bin/hbase-0.94.3</a:t>
            </a:r>
          </a:p>
          <a:p>
            <a:pPr marL="457200" lvl="1" indent="-45720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tx2"/>
                </a:solidFill>
              </a:rPr>
              <a:t>Study the Java code, run it, and analyze its output</a:t>
            </a:r>
            <a:endParaRPr lang="en-US" sz="2400" dirty="0">
              <a:solidFill>
                <a:schemeClr val="tx2"/>
              </a:solidFill>
            </a:endParaRPr>
          </a:p>
          <a:p>
            <a:pPr marL="285750" lvl="1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2857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393" t="19444" r="9509" b="34722"/>
          <a:stretch/>
        </p:blipFill>
        <p:spPr>
          <a:xfrm>
            <a:off x="4481946" y="3200400"/>
            <a:ext cx="435725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Accessing </a:t>
            </a:r>
            <a:r>
              <a:rPr lang="en-US" dirty="0" err="1" smtClean="0"/>
              <a:t>HBase</a:t>
            </a:r>
            <a:r>
              <a:rPr lang="en-US" dirty="0" smtClean="0"/>
              <a:t> from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89" t="18056" r="17016" b="31208"/>
          <a:stretch/>
        </p:blipFill>
        <p:spPr>
          <a:xfrm>
            <a:off x="1295400" y="1693322"/>
            <a:ext cx="6803625" cy="45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Accessing </a:t>
            </a:r>
            <a:r>
              <a:rPr lang="en-US" dirty="0" err="1" smtClean="0"/>
              <a:t>HBase</a:t>
            </a:r>
            <a:r>
              <a:rPr lang="en-US" dirty="0" smtClean="0"/>
              <a:t> from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886" t="27083" r="27861" b="19445"/>
          <a:stretch/>
        </p:blipFill>
        <p:spPr>
          <a:xfrm>
            <a:off x="1447800" y="1495933"/>
            <a:ext cx="59891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Accessing </a:t>
            </a:r>
            <a:r>
              <a:rPr lang="en-US" dirty="0" err="1" smtClean="0"/>
              <a:t>HBase</a:t>
            </a:r>
            <a:r>
              <a:rPr lang="en-US" dirty="0" smtClean="0"/>
              <a:t> from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92" t="35416" r="1534" b="14583"/>
          <a:stretch/>
        </p:blipFill>
        <p:spPr>
          <a:xfrm>
            <a:off x="411480" y="1892808"/>
            <a:ext cx="840951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vimeo.com/23400732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37519" r="20633" b="13266"/>
          <a:stretch/>
        </p:blipFill>
        <p:spPr bwMode="auto">
          <a:xfrm>
            <a:off x="1410183" y="2422002"/>
            <a:ext cx="6667017" cy="3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5714"/>
          <a:stretch/>
        </p:blipFill>
        <p:spPr>
          <a:xfrm>
            <a:off x="1524000" y="1530529"/>
            <a:ext cx="5867400" cy="46375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1911" y="6135478"/>
            <a:ext cx="5543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http://blogs.the451group.com/opensource/2011/04/15/nosql-newsql-and-beyond-the-answer-to-sprained-relational-databases/</a:t>
            </a:r>
          </a:p>
        </p:txBody>
      </p:sp>
    </p:spTree>
    <p:extLst>
      <p:ext uri="{BB962C8B-B14F-4D97-AF65-F5344CB8AC3E}">
        <p14:creationId xmlns:p14="http://schemas.microsoft.com/office/powerpoint/2010/main" val="20291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NoSQL = Not only SQL</a:t>
            </a:r>
          </a:p>
          <a:p>
            <a:r>
              <a:rPr lang="en-US" dirty="0" smtClean="0"/>
              <a:t>Broad </a:t>
            </a:r>
            <a:r>
              <a:rPr lang="en-US" dirty="0"/>
              <a:t>class of database management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on-adherence </a:t>
            </a:r>
            <a:r>
              <a:rPr lang="en-US" dirty="0"/>
              <a:t>to the </a:t>
            </a:r>
            <a:r>
              <a:rPr lang="en-US" dirty="0" smtClean="0"/>
              <a:t>relational </a:t>
            </a:r>
            <a:r>
              <a:rPr lang="en-US" dirty="0"/>
              <a:t>database </a:t>
            </a:r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 smtClean="0"/>
              <a:t>Generally </a:t>
            </a:r>
            <a:r>
              <a:rPr lang="en-US" dirty="0"/>
              <a:t>do not use </a:t>
            </a:r>
            <a:r>
              <a:rPr lang="en-US" dirty="0" smtClean="0"/>
              <a:t>SQL </a:t>
            </a:r>
            <a:r>
              <a:rPr lang="en-US" dirty="0"/>
              <a:t>for data </a:t>
            </a:r>
            <a:r>
              <a:rPr lang="en-US" dirty="0" smtClean="0"/>
              <a:t>manipulation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1" y="3581400"/>
            <a:ext cx="6843439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Job Trends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45590"/>
            <a:ext cx="6591300" cy="36618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622663"/>
            <a:ext cx="5562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http://www.indeed.com/jobanalytics/jobtrends?q=cassandra,+redis,+voldemort,+simpleDB,+couchDB,+mongoDb,+hbase,+Riak&amp;l=</a:t>
            </a:r>
          </a:p>
        </p:txBody>
      </p:sp>
    </p:spTree>
    <p:extLst>
      <p:ext uri="{BB962C8B-B14F-4D97-AF65-F5344CB8AC3E}">
        <p14:creationId xmlns:p14="http://schemas.microsoft.com/office/powerpoint/2010/main" val="25890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335087"/>
            <a:ext cx="7620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Relational databases cannot cope with massive amounts of data (like datasets at </a:t>
            </a:r>
            <a:r>
              <a:rPr lang="en-US" dirty="0"/>
              <a:t>Google, Amazon, </a:t>
            </a:r>
            <a:r>
              <a:rPr lang="en-US" dirty="0" smtClean="0"/>
              <a:t>Facebook, etc.)</a:t>
            </a:r>
          </a:p>
          <a:p>
            <a:r>
              <a:rPr lang="en-US" dirty="0" smtClean="0"/>
              <a:t>Many application scenarios don’t use a fixed schema.</a:t>
            </a:r>
          </a:p>
          <a:p>
            <a:r>
              <a:rPr lang="en-US" dirty="0" smtClean="0"/>
              <a:t>Many applications don’t require full </a:t>
            </a:r>
            <a:r>
              <a:rPr lang="en-US" dirty="0"/>
              <a:t>ACID </a:t>
            </a:r>
            <a:r>
              <a:rPr lang="en-US" dirty="0" smtClean="0"/>
              <a:t>guarantees.</a:t>
            </a:r>
          </a:p>
          <a:p>
            <a:r>
              <a:rPr lang="en-US" dirty="0" smtClean="0"/>
              <a:t>NoSQL </a:t>
            </a:r>
            <a:r>
              <a:rPr lang="en-US" dirty="0"/>
              <a:t>database systems are </a:t>
            </a:r>
            <a:r>
              <a:rPr lang="en-US" dirty="0" smtClean="0"/>
              <a:t>able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manage large volumes of data</a:t>
            </a:r>
            <a:r>
              <a:rPr lang="en-US" dirty="0"/>
              <a:t> that do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not necessarily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have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fixed schema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NoSQL </a:t>
            </a:r>
            <a:r>
              <a:rPr lang="en-US" dirty="0" smtClean="0"/>
              <a:t>databases do not necessarily provide full ACID guarantees. They commonly provide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eventual consistency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When should we use NoSQL?</a:t>
            </a:r>
          </a:p>
          <a:p>
            <a:pPr lvl="1"/>
            <a:r>
              <a:rPr lang="en-US" dirty="0" smtClean="0"/>
              <a:t>When we need to manage large </a:t>
            </a:r>
            <a:r>
              <a:rPr lang="en-US" dirty="0"/>
              <a:t>amounts of </a:t>
            </a:r>
            <a:r>
              <a:rPr lang="en-US" dirty="0" smtClean="0"/>
              <a:t>data, and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and real-time nature is more important than </a:t>
            </a:r>
            <a:r>
              <a:rPr lang="en-US" dirty="0" smtClean="0"/>
              <a:t>consistency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ndexing </a:t>
            </a:r>
            <a:r>
              <a:rPr lang="en-US" dirty="0"/>
              <a:t>a large number of </a:t>
            </a:r>
            <a:r>
              <a:rPr lang="en-US" dirty="0" smtClean="0"/>
              <a:t>documents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erving </a:t>
            </a:r>
            <a:r>
              <a:rPr lang="en-US" dirty="0"/>
              <a:t>pages on high-traffic web </a:t>
            </a:r>
            <a:r>
              <a:rPr lang="en-US" dirty="0" smtClean="0"/>
              <a:t>sites</a:t>
            </a:r>
          </a:p>
          <a:p>
            <a:pPr lvl="2"/>
            <a:r>
              <a:rPr lang="en-US" dirty="0" smtClean="0"/>
              <a:t>Delivering </a:t>
            </a:r>
            <a:r>
              <a:rPr lang="en-US" dirty="0"/>
              <a:t>streaming </a:t>
            </a:r>
            <a:r>
              <a:rPr lang="en-US" dirty="0" smtClean="0"/>
              <a:t>media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NoSQL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</a:t>
            </a:r>
            <a:r>
              <a:rPr lang="en-US" dirty="0" smtClean="0"/>
              <a:t>usually has </a:t>
            </a:r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distributed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fault-tolerant</a:t>
            </a:r>
            <a:r>
              <a:rPr lang="en-US" dirty="0"/>
              <a:t> </a:t>
            </a:r>
            <a:r>
              <a:rPr lang="en-US" dirty="0" smtClean="0"/>
              <a:t>architecture.</a:t>
            </a:r>
          </a:p>
          <a:p>
            <a:r>
              <a:rPr lang="en-US" dirty="0" smtClean="0"/>
              <a:t>Data </a:t>
            </a:r>
            <a:r>
              <a:rPr lang="en-US" dirty="0"/>
              <a:t>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partitioned</a:t>
            </a:r>
            <a:r>
              <a:rPr lang="en-US" dirty="0"/>
              <a:t> among different machines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Size </a:t>
            </a:r>
            <a:r>
              <a:rPr lang="en-US" dirty="0" smtClean="0"/>
              <a:t>limitations</a:t>
            </a:r>
          </a:p>
          <a:p>
            <a:r>
              <a:rPr lang="en-US" dirty="0" smtClean="0"/>
              <a:t>Data is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replicated</a:t>
            </a:r>
          </a:p>
          <a:p>
            <a:pPr lvl="1"/>
            <a:r>
              <a:rPr lang="en-US" dirty="0" smtClean="0"/>
              <a:t>Tolerates failures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easily scale out </a:t>
            </a:r>
            <a:r>
              <a:rPr lang="en-US" dirty="0" smtClean="0"/>
              <a:t>by adding more machines</a:t>
            </a:r>
            <a:endParaRPr lang="en-US" dirty="0"/>
          </a:p>
          <a:p>
            <a:r>
              <a:rPr lang="en-US" dirty="0" smtClean="0"/>
              <a:t>NoSQL databases commonly provide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eventual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consistency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a sufficiently long period of time over which no changes are sent, all updates can be expected to propagate eventually through the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NoSQL Databases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Document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Store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documents</a:t>
            </a:r>
            <a:r>
              <a:rPr lang="en-US" dirty="0" smtClean="0"/>
              <a:t> that contain data in some format (XML, JSON, binary, etc.) 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Examples: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MongoDB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SimpleDB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CouchDB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Oracle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NoSQL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Database, etc.</a:t>
            </a:r>
          </a:p>
          <a:p>
            <a:r>
              <a:rPr lang="en-US" dirty="0" smtClean="0"/>
              <a:t>Key-Value store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 the data </a:t>
            </a:r>
            <a:r>
              <a:rPr lang="en-US" dirty="0"/>
              <a:t>in a schema-less </a:t>
            </a:r>
            <a:r>
              <a:rPr lang="en-US" dirty="0" smtClean="0"/>
              <a:t>way (commonly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ey-value pairs</a:t>
            </a:r>
            <a:r>
              <a:rPr lang="en-US" dirty="0" smtClean="0"/>
              <a:t>). </a:t>
            </a:r>
            <a:r>
              <a:rPr lang="en-US" dirty="0"/>
              <a:t>D</a:t>
            </a:r>
            <a:r>
              <a:rPr lang="en-US" dirty="0" smtClean="0"/>
              <a:t>ata items could </a:t>
            </a:r>
            <a:r>
              <a:rPr lang="en-US" dirty="0"/>
              <a:t>be stored in a </a:t>
            </a:r>
            <a:r>
              <a:rPr lang="en-US" dirty="0" smtClean="0"/>
              <a:t>data type </a:t>
            </a:r>
            <a:r>
              <a:rPr lang="en-US" dirty="0"/>
              <a:t>of </a:t>
            </a:r>
            <a:r>
              <a:rPr lang="en-US" dirty="0" smtClean="0"/>
              <a:t>a programming </a:t>
            </a:r>
            <a:r>
              <a:rPr lang="en-US" dirty="0"/>
              <a:t>language or an object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Examples: </a:t>
            </a:r>
            <a:r>
              <a:rPr lang="it-IT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Cassandra, Dynamo, Riak, MemcacheDB, etc.</a:t>
            </a:r>
          </a:p>
          <a:p>
            <a:r>
              <a:rPr lang="en-US" dirty="0" smtClean="0"/>
              <a:t>Graph databases</a:t>
            </a:r>
          </a:p>
          <a:p>
            <a:pPr lvl="1"/>
            <a:r>
              <a:rPr lang="en-US" dirty="0" smtClean="0"/>
              <a:t>Stores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graph data</a:t>
            </a:r>
            <a:r>
              <a:rPr lang="en-US" dirty="0" smtClean="0"/>
              <a:t>. For instance: social </a:t>
            </a:r>
            <a:r>
              <a:rPr lang="en-US" dirty="0"/>
              <a:t>relations, public transport links, road maps or network </a:t>
            </a:r>
            <a:r>
              <a:rPr lang="en-US" dirty="0" smtClean="0"/>
              <a:t>topologies.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Examples: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AllegroGraph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InfiniteGraph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Neo4j,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OrientDB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etc.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NoSQL Databases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Tabular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Examples: </a:t>
            </a:r>
            <a:r>
              <a:rPr lang="en-US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Hbase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BigTable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Hypertable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etc.</a:t>
            </a:r>
            <a:endParaRPr lang="en-US" dirty="0"/>
          </a:p>
          <a:p>
            <a:r>
              <a:rPr lang="en-US" dirty="0" smtClean="0"/>
              <a:t>Object databases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Examples: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db4o,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ObjectDB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Objectivity/DB,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ObjectStore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etc.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en-US" dirty="0"/>
              <a:t>Others: </a:t>
            </a:r>
            <a:r>
              <a:rPr lang="en-US" dirty="0" err="1"/>
              <a:t>Multivalue</a:t>
            </a:r>
            <a:r>
              <a:rPr lang="en-US" dirty="0"/>
              <a:t> </a:t>
            </a:r>
            <a:r>
              <a:rPr lang="en-US" dirty="0" smtClean="0"/>
              <a:t>databases, RDF databases,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9" b="34158"/>
          <a:stretch/>
        </p:blipFill>
        <p:spPr>
          <a:xfrm>
            <a:off x="2895600" y="4800600"/>
            <a:ext cx="29337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6293" y="5715000"/>
            <a:ext cx="259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http://hbase.apache.org/</a:t>
            </a:r>
          </a:p>
        </p:txBody>
      </p:sp>
    </p:spTree>
    <p:extLst>
      <p:ext uri="{BB962C8B-B14F-4D97-AF65-F5344CB8AC3E}">
        <p14:creationId xmlns:p14="http://schemas.microsoft.com/office/powerpoint/2010/main" val="2272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940</Words>
  <Application>Microsoft Office PowerPoint</Application>
  <PresentationFormat>On-screen Show (4:3)</PresentationFormat>
  <Paragraphs>152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Thatch</vt:lpstr>
      <vt:lpstr>NoSQL</vt:lpstr>
      <vt:lpstr>The Big Picture</vt:lpstr>
      <vt:lpstr>NoSQL </vt:lpstr>
      <vt:lpstr>NoSQL Job Trends</vt:lpstr>
      <vt:lpstr>Why NoSQL?</vt:lpstr>
      <vt:lpstr>Key Properties of NoSQL Databases</vt:lpstr>
      <vt:lpstr>Taxonomy of NoSQL Databases 1/2</vt:lpstr>
      <vt:lpstr>Taxonomy of NoSQL Databases 2/2</vt:lpstr>
      <vt:lpstr>HBase</vt:lpstr>
      <vt:lpstr>HBase </vt:lpstr>
      <vt:lpstr>Who uses HBase?</vt:lpstr>
      <vt:lpstr>Hbase Features</vt:lpstr>
      <vt:lpstr>HBase: Shell (Using Class VM)</vt:lpstr>
      <vt:lpstr>HBase: Shell (Using class VM)</vt:lpstr>
      <vt:lpstr>HBase: Accessing HBase from Java</vt:lpstr>
      <vt:lpstr>HBase: Accessing HBase from Java</vt:lpstr>
      <vt:lpstr>HBase: Accessing HBase from Java</vt:lpstr>
      <vt:lpstr>HBase: Accessing HBase from Java</vt:lpstr>
      <vt:lpstr>HBase: 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Object-Relational Mapping</dc:title>
  <dc:creator>Yasin</dc:creator>
  <cp:lastModifiedBy>Yasin</cp:lastModifiedBy>
  <cp:revision>90</cp:revision>
  <dcterms:created xsi:type="dcterms:W3CDTF">2006-08-16T00:00:00Z</dcterms:created>
  <dcterms:modified xsi:type="dcterms:W3CDTF">2014-02-27T18:40:06Z</dcterms:modified>
</cp:coreProperties>
</file>