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83" r:id="rId3"/>
    <p:sldId id="291" r:id="rId4"/>
    <p:sldId id="298" r:id="rId5"/>
    <p:sldId id="299" r:id="rId6"/>
    <p:sldId id="301" r:id="rId7"/>
    <p:sldId id="300" r:id="rId8"/>
    <p:sldId id="302" r:id="rId9"/>
    <p:sldId id="303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6" autoAdjust="0"/>
    <p:restoredTop sz="94670" autoAdjust="0"/>
  </p:normalViewPr>
  <p:slideViewPr>
    <p:cSldViewPr>
      <p:cViewPr varScale="1">
        <p:scale>
          <a:sx n="81" d="100"/>
          <a:sy n="81" d="100"/>
        </p:scale>
        <p:origin x="8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29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67B96-57CE-4865-B603-64BA8CB13F9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65662-F804-4DCF-87BF-CDCD9921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1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FF2F-73DC-42BB-A40C-3075CF418C9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677-EF27-418C-969D-938FBD92562F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10BE-3120-4B4F-B5EC-69BCFEA2C774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4F66-BB45-4D52-9910-FB42AA2B2BCA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D0D5-C51E-42AD-BD44-658488290F7A}" type="datetime1">
              <a:rPr lang="en-US" smtClean="0"/>
              <a:t>2/27/2014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D592-D591-4581-BFCD-F6991AF6689E}" type="datetime1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E2E1-5F04-49A1-B07B-EDB0441D3D5D}" type="datetime1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2ACB-6AF4-4652-B824-9F9BAFE13527}" type="datetime1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C40D-6AEF-4AC5-B45C-FB5A8EFAA19F}" type="datetime1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61FC-6C8D-4959-8428-9C61420BE04C}" type="datetime1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E13-1FD1-4899-A21D-C4BFD06E5443}" type="datetime1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9E4A6A-C676-4CA7-9DDD-AEEF653BAFC9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acm.acm.org/blogs/blog-cacm/109710-new-sql-an-alternative-to-nosql-and-old-sql-for-new-oltp-apps/fulltex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vimeo.com/moogaloop.swf?clip_id=26680807&amp;force_embed=1&amp;server=vimeo.com&amp;show_title=1&amp;show_byline=1&amp;show_portrait=1&amp;color=00adef&amp;fullscreen=1&amp;autoplay=0&amp;loop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NewSQL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Yasin N. Silva</a:t>
            </a:r>
          </a:p>
          <a:p>
            <a:r>
              <a:rPr lang="en-US" dirty="0" smtClean="0"/>
              <a:t>Arizona State University</a:t>
            </a:r>
            <a:endParaRPr lang="en-US" dirty="0"/>
          </a:p>
        </p:txBody>
      </p:sp>
      <p:pic>
        <p:nvPicPr>
          <p:cNvPr id="5" name="Picture 13" descr="creative-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32460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6290617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This work is licensed under a Creative Commons Attribution-</a:t>
            </a:r>
            <a:r>
              <a:rPr lang="en-US" sz="1200" dirty="0" err="1"/>
              <a:t>NonCommercial</a:t>
            </a:r>
            <a:r>
              <a:rPr lang="en-US" sz="1200" dirty="0"/>
              <a:t>-</a:t>
            </a:r>
            <a:r>
              <a:rPr lang="en-US" sz="1200" dirty="0" err="1"/>
              <a:t>ShareAlike</a:t>
            </a:r>
            <a:r>
              <a:rPr lang="en-US" sz="1200" dirty="0"/>
              <a:t> 4.0 International License. See http://creativecommons.org/licenses/by-nc-sa/4.0/ for details.</a:t>
            </a:r>
          </a:p>
        </p:txBody>
      </p:sp>
    </p:spTree>
    <p:extLst>
      <p:ext uri="{BB962C8B-B14F-4D97-AF65-F5344CB8AC3E}">
        <p14:creationId xmlns:p14="http://schemas.microsoft.com/office/powerpoint/2010/main" val="1488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VoltDB</a:t>
            </a:r>
            <a:r>
              <a:rPr lang="en-US" dirty="0"/>
              <a:t> </a:t>
            </a:r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582833"/>
            <a:ext cx="5943600" cy="45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0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5714"/>
          <a:stretch/>
        </p:blipFill>
        <p:spPr>
          <a:xfrm>
            <a:off x="1524000" y="1530529"/>
            <a:ext cx="5867400" cy="46375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1911" y="6135478"/>
            <a:ext cx="55435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http://blogs.the451group.com/opensource/2011/04/15/nosql-newsql-and-beyond-the-answer-to-sprained-relational-databases/</a:t>
            </a:r>
          </a:p>
        </p:txBody>
      </p:sp>
    </p:spTree>
    <p:extLst>
      <p:ext uri="{BB962C8B-B14F-4D97-AF65-F5344CB8AC3E}">
        <p14:creationId xmlns:p14="http://schemas.microsoft.com/office/powerpoint/2010/main" val="20291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NewSQL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NewSQL </a:t>
            </a:r>
            <a:r>
              <a:rPr lang="en-US" dirty="0"/>
              <a:t>is a class of </a:t>
            </a:r>
            <a:r>
              <a:rPr lang="en-US" dirty="0" smtClean="0"/>
              <a:t>database systems </a:t>
            </a:r>
            <a:r>
              <a:rPr lang="en-US" dirty="0"/>
              <a:t>that </a:t>
            </a:r>
            <a:r>
              <a:rPr lang="en-US" dirty="0" smtClean="0"/>
              <a:t>aims </a:t>
            </a:r>
            <a:r>
              <a:rPr lang="en-US" dirty="0"/>
              <a:t>to provide the same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scalable performance of NoSQL</a:t>
            </a:r>
            <a:r>
              <a:rPr lang="en-US" dirty="0"/>
              <a:t> systems </a:t>
            </a:r>
            <a:r>
              <a:rPr lang="en-US" dirty="0" smtClean="0"/>
              <a:t>while </a:t>
            </a:r>
            <a:r>
              <a:rPr lang="en-US" dirty="0"/>
              <a:t>still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maintaining the ACID guarantees </a:t>
            </a:r>
            <a:r>
              <a:rPr lang="en-US" dirty="0"/>
              <a:t>of a traditional single-node database system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should you use NewSQL?</a:t>
            </a:r>
          </a:p>
          <a:p>
            <a:pPr lvl="1"/>
            <a:r>
              <a:rPr lang="en-US" dirty="0" smtClean="0"/>
              <a:t>When the application needs to handle very large datasets or a very large number of transactions</a:t>
            </a:r>
          </a:p>
          <a:p>
            <a:pPr lvl="1"/>
            <a:r>
              <a:rPr lang="en-US" dirty="0" smtClean="0"/>
              <a:t>When ACID guarantees are required</a:t>
            </a:r>
          </a:p>
          <a:p>
            <a:pPr lvl="1"/>
            <a:r>
              <a:rPr lang="en-US" dirty="0" smtClean="0"/>
              <a:t>When the application can significantly benefit from the use of the relational model and SQL</a:t>
            </a:r>
          </a:p>
          <a:p>
            <a:r>
              <a:rPr lang="en-US" dirty="0" smtClean="0"/>
              <a:t>Related Article (Communications </a:t>
            </a:r>
            <a:r>
              <a:rPr lang="en-US" dirty="0"/>
              <a:t>of the </a:t>
            </a:r>
            <a:r>
              <a:rPr lang="en-US" dirty="0" smtClean="0"/>
              <a:t>ACM)</a:t>
            </a:r>
          </a:p>
          <a:p>
            <a:pPr lvl="1"/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cacm.acm.org/blogs/blog-cacm/109710-new-sql-an-alternative-to-nosql-and-old-sql-for-new-oltp-apps/fulltext</a:t>
            </a:r>
            <a:endParaRPr lang="en-US" sz="12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99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NewSQL Database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Support the relational data model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SQL</a:t>
            </a:r>
            <a:r>
              <a:rPr lang="en-US" dirty="0" smtClean="0"/>
              <a:t> </a:t>
            </a:r>
            <a:r>
              <a:rPr lang="en-US" dirty="0"/>
              <a:t>as the primary mechanism for application interaction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ACID</a:t>
            </a:r>
            <a:r>
              <a:rPr lang="en-US" dirty="0" smtClean="0"/>
              <a:t> </a:t>
            </a:r>
            <a:r>
              <a:rPr lang="en-US" dirty="0"/>
              <a:t>support for transactions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non-locking concurrency control </a:t>
            </a:r>
            <a:r>
              <a:rPr lang="en-US" dirty="0"/>
              <a:t>mechanism so real-time reads will not conflict with writes, and thereby cause</a:t>
            </a:r>
            <a:br>
              <a:rPr lang="en-US" dirty="0"/>
            </a:br>
            <a:r>
              <a:rPr lang="en-US" dirty="0"/>
              <a:t>them to </a:t>
            </a:r>
            <a:r>
              <a:rPr lang="en-US" dirty="0" smtClean="0"/>
              <a:t>stall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scale-out, shared-nothing architecture</a:t>
            </a:r>
            <a:r>
              <a:rPr lang="en-US" dirty="0"/>
              <a:t>, capable of running on a large number of nodes without </a:t>
            </a:r>
            <a:r>
              <a:rPr lang="en-US" dirty="0" smtClean="0"/>
              <a:t>bottlenecking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 architecture providing much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higher per-node performance</a:t>
            </a:r>
            <a:r>
              <a:rPr lang="en-US" dirty="0"/>
              <a:t> than available from traditional </a:t>
            </a:r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471417"/>
            <a:ext cx="655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Modified from http</a:t>
            </a:r>
            <a:r>
              <a:rPr lang="en-US" sz="800" dirty="0"/>
              <a:t>://cacm.acm.org/blogs/blog-cacm/109710-new-sql-an-alternative-to-nosql-and-old-sql-for-new-oltp-apps/fulltext</a:t>
            </a:r>
          </a:p>
        </p:txBody>
      </p:sp>
    </p:spTree>
    <p:extLst>
      <p:ext uri="{BB962C8B-B14F-4D97-AF65-F5344CB8AC3E}">
        <p14:creationId xmlns:p14="http://schemas.microsoft.com/office/powerpoint/2010/main" val="23066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NewSQL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Architectures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database </a:t>
            </a:r>
            <a:r>
              <a:rPr lang="en-US" dirty="0" smtClean="0"/>
              <a:t>platforms designed </a:t>
            </a:r>
            <a:r>
              <a:rPr lang="en-US" dirty="0"/>
              <a:t>to operate in a distributed cluster of shared-nothing </a:t>
            </a:r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VoltDB</a:t>
            </a:r>
            <a:r>
              <a:rPr lang="en-US" dirty="0"/>
              <a:t>, </a:t>
            </a:r>
            <a:r>
              <a:rPr lang="en-US" dirty="0" err="1"/>
              <a:t>NuoDB</a:t>
            </a:r>
            <a:r>
              <a:rPr lang="en-US" dirty="0"/>
              <a:t>, </a:t>
            </a:r>
            <a:r>
              <a:rPr lang="en-US" dirty="0" err="1"/>
              <a:t>Clustrix</a:t>
            </a:r>
            <a:r>
              <a:rPr lang="en-US" dirty="0"/>
              <a:t>, and VMware's </a:t>
            </a:r>
            <a:r>
              <a:rPr lang="en-US" dirty="0" err="1" smtClean="0"/>
              <a:t>SQLFire</a:t>
            </a:r>
            <a:endParaRPr lang="en-US" dirty="0" smtClean="0"/>
          </a:p>
          <a:p>
            <a:r>
              <a:rPr lang="en-US" dirty="0"/>
              <a:t>MySQL </a:t>
            </a:r>
            <a:r>
              <a:rPr lang="en-US" dirty="0" smtClean="0"/>
              <a:t>Engines</a:t>
            </a:r>
          </a:p>
          <a:p>
            <a:pPr lvl="1"/>
            <a:r>
              <a:rPr lang="en-US" dirty="0" smtClean="0"/>
              <a:t>Highly </a:t>
            </a:r>
            <a:r>
              <a:rPr lang="en-US" dirty="0"/>
              <a:t>optimized storage engines for MySQL. </a:t>
            </a:r>
            <a:endParaRPr lang="en-US" dirty="0" smtClean="0"/>
          </a:p>
          <a:p>
            <a:pPr lvl="1"/>
            <a:r>
              <a:rPr lang="en-US" dirty="0" smtClean="0"/>
              <a:t>Use the same programming </a:t>
            </a:r>
            <a:r>
              <a:rPr lang="en-US" dirty="0"/>
              <a:t>interface as </a:t>
            </a:r>
            <a:r>
              <a:rPr lang="en-US" dirty="0" smtClean="0"/>
              <a:t>MySQL but scale better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TokuDB</a:t>
            </a:r>
            <a:r>
              <a:rPr lang="en-US" dirty="0"/>
              <a:t>, </a:t>
            </a:r>
            <a:r>
              <a:rPr lang="en-US" dirty="0" err="1"/>
              <a:t>MemSQL</a:t>
            </a:r>
            <a:r>
              <a:rPr lang="en-US" dirty="0"/>
              <a:t>, and </a:t>
            </a:r>
            <a:r>
              <a:rPr lang="en-US" dirty="0" err="1" smtClean="0"/>
              <a:t>Akiban</a:t>
            </a:r>
            <a:endParaRPr lang="en-US" dirty="0" smtClean="0"/>
          </a:p>
          <a:p>
            <a:r>
              <a:rPr lang="en-US" dirty="0"/>
              <a:t>Transparent </a:t>
            </a:r>
            <a:r>
              <a:rPr lang="en-US" dirty="0" err="1"/>
              <a:t>Sharding</a:t>
            </a:r>
            <a:endParaRPr lang="en-US" dirty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systems provide a </a:t>
            </a:r>
            <a:r>
              <a:rPr lang="en-US" dirty="0" err="1"/>
              <a:t>sharding</a:t>
            </a:r>
            <a:r>
              <a:rPr lang="en-US" dirty="0"/>
              <a:t> middleware layer to automatically split databases across multiple </a:t>
            </a:r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dbShards</a:t>
            </a:r>
            <a:r>
              <a:rPr lang="en-US" dirty="0"/>
              <a:t>, </a:t>
            </a:r>
            <a:r>
              <a:rPr lang="en-US" dirty="0" err="1"/>
              <a:t>ScaleBase</a:t>
            </a:r>
            <a:r>
              <a:rPr lang="en-US" dirty="0"/>
              <a:t> and </a:t>
            </a:r>
            <a:r>
              <a:rPr lang="en-US" dirty="0" err="1" smtClean="0"/>
              <a:t>ScaleDB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471417"/>
            <a:ext cx="655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Modified </a:t>
            </a:r>
            <a:r>
              <a:rPr lang="en-US" sz="800" dirty="0"/>
              <a:t>from http://en.wikipedia.org/wiki/NewSQL</a:t>
            </a:r>
          </a:p>
        </p:txBody>
      </p:sp>
    </p:spTree>
    <p:extLst>
      <p:ext uri="{BB962C8B-B14F-4D97-AF65-F5344CB8AC3E}">
        <p14:creationId xmlns:p14="http://schemas.microsoft.com/office/powerpoint/2010/main" val="36615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VoltDB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54575" y="5715000"/>
            <a:ext cx="18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https://voltdb.com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626" t="12667" r="63333" b="78193"/>
          <a:stretch/>
        </p:blipFill>
        <p:spPr>
          <a:xfrm>
            <a:off x="3901439" y="4512660"/>
            <a:ext cx="922020" cy="10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VoltDB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In-memory database</a:t>
            </a:r>
          </a:p>
          <a:p>
            <a:r>
              <a:rPr lang="en-US" dirty="0" smtClean="0"/>
              <a:t>ACID-compliant RDBMS</a:t>
            </a:r>
          </a:p>
          <a:p>
            <a:r>
              <a:rPr lang="en-US" dirty="0" smtClean="0"/>
              <a:t>Uses </a:t>
            </a:r>
            <a:r>
              <a:rPr lang="en-US" dirty="0"/>
              <a:t>a shared nothing </a:t>
            </a:r>
            <a:r>
              <a:rPr lang="en-US" dirty="0" smtClean="0"/>
              <a:t>architecture</a:t>
            </a:r>
          </a:p>
          <a:p>
            <a:r>
              <a:rPr lang="en-US" dirty="0"/>
              <a:t>Written </a:t>
            </a:r>
            <a:r>
              <a:rPr lang="en-US" dirty="0" smtClean="0"/>
              <a:t>in Java and </a:t>
            </a:r>
            <a:r>
              <a:rPr lang="en-US" dirty="0"/>
              <a:t>C</a:t>
            </a:r>
            <a:r>
              <a:rPr lang="en-US" dirty="0" smtClean="0"/>
              <a:t>++</a:t>
            </a:r>
          </a:p>
          <a:p>
            <a:r>
              <a:rPr lang="en-US" dirty="0" smtClean="0"/>
              <a:t>Supported </a:t>
            </a:r>
            <a:r>
              <a:rPr lang="en-US" dirty="0"/>
              <a:t>operating systems: </a:t>
            </a:r>
            <a:r>
              <a:rPr lang="en-US" dirty="0" smtClean="0"/>
              <a:t>Linux and Mac </a:t>
            </a:r>
            <a:r>
              <a:rPr lang="en-US" dirty="0"/>
              <a:t>OS </a:t>
            </a:r>
            <a:r>
              <a:rPr lang="en-US" dirty="0" smtClean="0"/>
              <a:t>X</a:t>
            </a:r>
          </a:p>
          <a:p>
            <a:r>
              <a:rPr lang="en-US" dirty="0" smtClean="0"/>
              <a:t>Provides </a:t>
            </a:r>
            <a:r>
              <a:rPr lang="en-US" dirty="0"/>
              <a:t>client libraries for Java, C++, C#, PHP, Python and </a:t>
            </a:r>
            <a:r>
              <a:rPr lang="en-US" dirty="0" smtClean="0"/>
              <a:t>Node.js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26" t="12667" r="63333" b="78193"/>
          <a:stretch/>
        </p:blipFill>
        <p:spPr>
          <a:xfrm>
            <a:off x="6248400" y="2285999"/>
            <a:ext cx="2141220" cy="242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in </a:t>
            </a:r>
            <a:r>
              <a:rPr lang="en-US" dirty="0" err="1" smtClean="0"/>
              <a:t>VoltDB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Atomicity</a:t>
            </a:r>
          </a:p>
          <a:p>
            <a:pPr lvl="1"/>
            <a:r>
              <a:rPr lang="en-US" dirty="0" err="1" smtClean="0"/>
              <a:t>VoltDB</a:t>
            </a:r>
            <a:r>
              <a:rPr lang="en-US" dirty="0" smtClean="0"/>
              <a:t> </a:t>
            </a:r>
            <a:r>
              <a:rPr lang="en-US" dirty="0"/>
              <a:t>defines a transaction as a stored procedure, which either succeeds or rolls back on </a:t>
            </a:r>
            <a:r>
              <a:rPr lang="en-US" dirty="0" smtClean="0"/>
              <a:t>failure</a:t>
            </a:r>
            <a:endParaRPr lang="en-US" dirty="0"/>
          </a:p>
          <a:p>
            <a:r>
              <a:rPr lang="en-US" dirty="0" smtClean="0"/>
              <a:t>Consistency</a:t>
            </a:r>
          </a:p>
          <a:p>
            <a:pPr lvl="1"/>
            <a:r>
              <a:rPr lang="en-US" dirty="0" err="1" smtClean="0"/>
              <a:t>VoltDB</a:t>
            </a:r>
            <a:r>
              <a:rPr lang="en-US" dirty="0" smtClean="0"/>
              <a:t> </a:t>
            </a:r>
            <a:r>
              <a:rPr lang="en-US" dirty="0"/>
              <a:t>enforces schema and </a:t>
            </a:r>
            <a:r>
              <a:rPr lang="en-US" dirty="0" err="1"/>
              <a:t>datatype</a:t>
            </a:r>
            <a:r>
              <a:rPr lang="en-US" dirty="0"/>
              <a:t> constraints in all database </a:t>
            </a:r>
            <a:r>
              <a:rPr lang="en-US" dirty="0" smtClean="0"/>
              <a:t>queries</a:t>
            </a:r>
            <a:endParaRPr lang="en-US" dirty="0"/>
          </a:p>
          <a:p>
            <a:r>
              <a:rPr lang="en-US" dirty="0" smtClean="0"/>
              <a:t>Isolation</a:t>
            </a:r>
          </a:p>
          <a:p>
            <a:pPr lvl="1"/>
            <a:r>
              <a:rPr lang="en-US" dirty="0" err="1" smtClean="0"/>
              <a:t>VoltDB</a:t>
            </a:r>
            <a:r>
              <a:rPr lang="en-US" dirty="0" smtClean="0"/>
              <a:t> </a:t>
            </a:r>
            <a:r>
              <a:rPr lang="en-US" dirty="0"/>
              <a:t>transactions are globally ordered and run to completion on all affected partitions without </a:t>
            </a:r>
            <a:r>
              <a:rPr lang="en-US" dirty="0" smtClean="0"/>
              <a:t>interleaving</a:t>
            </a:r>
            <a:endParaRPr lang="en-US" dirty="0"/>
          </a:p>
          <a:p>
            <a:r>
              <a:rPr lang="en-US" dirty="0" smtClean="0"/>
              <a:t>Durability</a:t>
            </a:r>
          </a:p>
          <a:p>
            <a:pPr lvl="1"/>
            <a:r>
              <a:rPr lang="en-US" dirty="0" err="1" smtClean="0"/>
              <a:t>VoltDB</a:t>
            </a:r>
            <a:r>
              <a:rPr lang="en-US" dirty="0" smtClean="0"/>
              <a:t> </a:t>
            </a:r>
            <a:r>
              <a:rPr lang="en-US" dirty="0"/>
              <a:t>provides replication of </a:t>
            </a:r>
            <a:r>
              <a:rPr lang="en-US" dirty="0" smtClean="0"/>
              <a:t>partitions, and </a:t>
            </a:r>
            <a:r>
              <a:rPr lang="en-US" dirty="0"/>
              <a:t>periodic database snapshots combined with command logging to ensure high availability and database </a:t>
            </a:r>
            <a:r>
              <a:rPr lang="en-US" dirty="0" smtClean="0"/>
              <a:t>durability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26" t="12667" r="63333" b="78193"/>
          <a:stretch/>
        </p:blipFill>
        <p:spPr>
          <a:xfrm>
            <a:off x="6705600" y="2286000"/>
            <a:ext cx="2141220" cy="2426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904" y="6490156"/>
            <a:ext cx="18020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http://voltdb.com/dig-deeper/faq.php</a:t>
            </a:r>
          </a:p>
        </p:txBody>
      </p:sp>
    </p:spTree>
    <p:extLst>
      <p:ext uri="{BB962C8B-B14F-4D97-AF65-F5344CB8AC3E}">
        <p14:creationId xmlns:p14="http://schemas.microsoft.com/office/powerpoint/2010/main" val="26663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VoltDB</a:t>
            </a:r>
            <a:r>
              <a:rPr lang="en-US" dirty="0" smtClean="0"/>
              <a:t> Video</a:t>
            </a:r>
            <a:endParaRPr lang="en-US" dirty="0"/>
          </a:p>
        </p:txBody>
      </p:sp>
      <p:pic>
        <p:nvPicPr>
          <p:cNvPr id="5" name="moogaloop.swf?clip_id=26680807&amp;force_embed=1&amp;server=vimeo.com&amp;show_title=1&amp;show_byline=1&amp;show_portrait=1&amp;color=00adef&amp;fullscreen=1&amp;autoplay=0&amp;loop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1600200"/>
            <a:ext cx="6172200" cy="46291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069" y="6490156"/>
            <a:ext cx="13869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http://vimeo.com/26680807</a:t>
            </a:r>
          </a:p>
        </p:txBody>
      </p:sp>
    </p:spTree>
    <p:extLst>
      <p:ext uri="{BB962C8B-B14F-4D97-AF65-F5344CB8AC3E}">
        <p14:creationId xmlns:p14="http://schemas.microsoft.com/office/powerpoint/2010/main" val="21700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380</Words>
  <Application>Microsoft Office PowerPoint</Application>
  <PresentationFormat>On-screen Show (4:3)</PresentationFormat>
  <Paragraphs>65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Thatch</vt:lpstr>
      <vt:lpstr>NewSQL</vt:lpstr>
      <vt:lpstr>The Big Picture</vt:lpstr>
      <vt:lpstr>NewSQL </vt:lpstr>
      <vt:lpstr>NewSQL Database Features</vt:lpstr>
      <vt:lpstr>NewSQL Systems</vt:lpstr>
      <vt:lpstr>VoltDB</vt:lpstr>
      <vt:lpstr>VoltDB</vt:lpstr>
      <vt:lpstr>ACID in VoltDB</vt:lpstr>
      <vt:lpstr>VoltDB Video</vt:lpstr>
      <vt:lpstr>VoltDB VM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Object-Relational Mapping</dc:title>
  <dc:creator>Yasin</dc:creator>
  <cp:lastModifiedBy>Yasin</cp:lastModifiedBy>
  <cp:revision>89</cp:revision>
  <dcterms:created xsi:type="dcterms:W3CDTF">2006-08-16T00:00:00Z</dcterms:created>
  <dcterms:modified xsi:type="dcterms:W3CDTF">2014-02-27T18:42:14Z</dcterms:modified>
</cp:coreProperties>
</file>