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94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94660"/>
  </p:normalViewPr>
  <p:slideViewPr>
    <p:cSldViewPr>
      <p:cViewPr varScale="1">
        <p:scale>
          <a:sx n="81" d="100"/>
          <a:sy n="81" d="100"/>
        </p:scale>
        <p:origin x="47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7B96-57CE-4865-B603-64BA8CB13F9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5662-F804-4DCF-87BF-CDCD9921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1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students may not be able to open eclipse if the VM had to be restarted the first time it was opened. The re-start procedure does not gracefully close some files used by eclipse. The solution is to create a new workspace for eclipse and reconfigure eclipse. This process only needs to be done once.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Rename the folder workspace (/home/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acostudent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/workspace) to workspace2 (/home/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acostudent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/workspace2)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Create a workspace folder (/home/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acostudent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/workspace)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Open eclipse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Change workspace in eclipse (File-&gt;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Switch_Worspace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Select_File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select the /home/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acostudent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/workspace folder.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Import the java projects in eclipse (File-&gt;Import-&gt;General-&gt;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Existing_Projects_into_Workspace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select /home/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acostudent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/workspace2 in the field “Select root directory”. Check the option “Copy projects into workspace” and then finish.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Configure Eclipse to work with Hadoop: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Go to Window &gt; Preferences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Select "Java &gt; Installed JREs"  on left side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Click on  "Add.."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Choose "Standard VM"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Click Next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Set the JRE Home: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browse to the root directory of the Java 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jdk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was downloaded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"/home/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acostudent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/bin/jdk1.6.0_37"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Click Finish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Check the box next to jdk1.6.0_37  (or current distribution)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Select "Hadoop Map/Reduce" on left side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Set the Hadoop installation directory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click on Browse and navigate to "/home/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acostudent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/bin/hadoop-1.0.4/"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click ok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click Apply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Select "Java &gt; Compiler" on left side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Set "Compiler compliance level" to 1.6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click Apply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Click "Ok"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Close Eclipse and re-launch it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5662-F804-4DCF-87BF-CDCD9921C0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5662-F804-4DCF-87BF-CDCD9921C0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4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F2F-73DC-42BB-A40C-3075CF418C9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677-EF27-418C-969D-938FBD92562F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10BE-3120-4B4F-B5EC-69BCFEA2C774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F66-BB45-4D52-9910-FB42AA2B2BCA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D0D5-C51E-42AD-BD44-658488290F7A}" type="datetime1">
              <a:rPr lang="en-US" smtClean="0"/>
              <a:t>2/27/2014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D592-D591-4581-BFCD-F6991AF6689E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E2E1-5F04-49A1-B07B-EDB0441D3D5D}" type="datetime1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2ACB-6AF4-4652-B824-9F9BAFE13527}" type="datetime1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C40D-6AEF-4AC5-B45C-FB5A8EFAA19F}" type="datetime1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61FC-6C8D-4959-8428-9C61420BE04C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E13-1FD1-4899-A21D-C4BFD06E5443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9E4A6A-C676-4CA7-9DDD-AEEF653BAFC9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Processing with MapReduce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Yasin N. Silva and Jason Reed</a:t>
            </a:r>
          </a:p>
          <a:p>
            <a:r>
              <a:rPr lang="en-US" sz="1900" dirty="0" smtClean="0"/>
              <a:t>Arizona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13" descr="creative-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6290617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This work is licensed under a Creative Commons Attribution-</a:t>
            </a:r>
            <a:r>
              <a:rPr lang="en-US" sz="1200" dirty="0" err="1"/>
              <a:t>NonCommercial</a:t>
            </a:r>
            <a:r>
              <a:rPr lang="en-US" sz="1200" dirty="0"/>
              <a:t>-</a:t>
            </a:r>
            <a:r>
              <a:rPr lang="en-US" sz="1200" dirty="0" err="1"/>
              <a:t>ShareAlike</a:t>
            </a:r>
            <a:r>
              <a:rPr lang="en-US" sz="1200" dirty="0"/>
              <a:t> 4.0 International License. See http://creativecommons.org/licenses/by-nc-sa/4.0/ for details.</a:t>
            </a:r>
          </a:p>
        </p:txBody>
      </p:sp>
    </p:spTree>
    <p:extLst>
      <p:ext uri="{BB962C8B-B14F-4D97-AF65-F5344CB8AC3E}">
        <p14:creationId xmlns:p14="http://schemas.microsoft.com/office/powerpoint/2010/main" val="1488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Word Count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371600"/>
            <a:ext cx="8305800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09600" y="1828800"/>
          <a:ext cx="7954378" cy="425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Visio" r:id="rId3" imgW="14163610" imgH="7591320" progId="Visio.Drawing.11">
                  <p:embed/>
                </p:oleObj>
              </mc:Choice>
              <mc:Fallback>
                <p:oleObj name="Visio" r:id="rId3" imgW="14163610" imgH="759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954378" cy="4259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1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Hadoop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Distributed File System (HDFS)</a:t>
            </a:r>
          </a:p>
          <a:p>
            <a:pPr lvl="2"/>
            <a:r>
              <a:rPr lang="en-US" dirty="0" smtClean="0"/>
              <a:t>The file system is dynamically distributed across multiple computers</a:t>
            </a:r>
          </a:p>
          <a:p>
            <a:pPr lvl="2"/>
            <a:r>
              <a:rPr lang="en-US" dirty="0" smtClean="0"/>
              <a:t>Allows for nodes to be added or removed easily</a:t>
            </a:r>
          </a:p>
          <a:p>
            <a:pPr lvl="2"/>
            <a:r>
              <a:rPr lang="en-US" dirty="0" smtClean="0"/>
              <a:t>Highly scalable in a horizontal fashion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 Development Platform</a:t>
            </a:r>
          </a:p>
          <a:p>
            <a:pPr lvl="2"/>
            <a:r>
              <a:rPr lang="en-US" dirty="0" smtClean="0"/>
              <a:t>Uses a </a:t>
            </a:r>
            <a:r>
              <a:rPr lang="en-US" dirty="0" err="1" smtClean="0"/>
              <a:t>MapReduce</a:t>
            </a:r>
            <a:r>
              <a:rPr lang="en-US" dirty="0" smtClean="0"/>
              <a:t> model for working with data</a:t>
            </a:r>
          </a:p>
          <a:p>
            <a:pPr lvl="2"/>
            <a:r>
              <a:rPr lang="en-US" dirty="0" smtClean="0"/>
              <a:t>Users can program in Java, C++, and other languages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Key Characteristics of </a:t>
            </a:r>
            <a:r>
              <a:rPr lang="en-US" dirty="0" err="1" smtClean="0"/>
              <a:t>Hadoop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On-demand Services</a:t>
            </a:r>
          </a:p>
          <a:p>
            <a:pPr lvl="1"/>
            <a:r>
              <a:rPr lang="en-US" dirty="0" smtClean="0"/>
              <a:t>Rapid Elasticity</a:t>
            </a:r>
          </a:p>
          <a:p>
            <a:pPr lvl="2"/>
            <a:r>
              <a:rPr lang="en-US" dirty="0" smtClean="0"/>
              <a:t>Need more capacity, just assign some more nodes</a:t>
            </a:r>
          </a:p>
          <a:p>
            <a:pPr lvl="1"/>
            <a:r>
              <a:rPr lang="en-US" dirty="0" smtClean="0"/>
              <a:t>Scalable</a:t>
            </a:r>
          </a:p>
          <a:p>
            <a:pPr lvl="2"/>
            <a:r>
              <a:rPr lang="en-US" dirty="0" smtClean="0"/>
              <a:t>Can add or remove nodes with little effort or reconfiguration</a:t>
            </a:r>
          </a:p>
          <a:p>
            <a:pPr lvl="1"/>
            <a:r>
              <a:rPr lang="en-US" dirty="0" smtClean="0"/>
              <a:t>Resistant to Failure</a:t>
            </a:r>
          </a:p>
          <a:p>
            <a:pPr lvl="2"/>
            <a:r>
              <a:rPr lang="en-US" dirty="0" smtClean="0"/>
              <a:t>Individual node failure does not disrupt the system</a:t>
            </a:r>
          </a:p>
          <a:p>
            <a:pPr lvl="1"/>
            <a:r>
              <a:rPr lang="en-US" dirty="0" smtClean="0"/>
              <a:t>Uses off the shelf hardware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Hadoop</a:t>
            </a:r>
            <a:r>
              <a:rPr lang="en-US" dirty="0" smtClean="0"/>
              <a:t> work?</a:t>
            </a:r>
          </a:p>
          <a:p>
            <a:pPr lvl="1"/>
            <a:r>
              <a:rPr lang="en-US" dirty="0" smtClean="0"/>
              <a:t>Runs on top of multiple commodity systems 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Hadoop</a:t>
            </a:r>
            <a:r>
              <a:rPr lang="en-US" dirty="0" smtClean="0"/>
              <a:t> cluster is composed of nodes</a:t>
            </a:r>
          </a:p>
          <a:p>
            <a:pPr lvl="2"/>
            <a:r>
              <a:rPr lang="en-US" dirty="0" smtClean="0"/>
              <a:t>One Master Node</a:t>
            </a:r>
          </a:p>
          <a:p>
            <a:pPr lvl="2"/>
            <a:r>
              <a:rPr lang="en-US" dirty="0" smtClean="0"/>
              <a:t>Many Client Nodes</a:t>
            </a:r>
          </a:p>
          <a:p>
            <a:pPr lvl="1"/>
            <a:r>
              <a:rPr lang="en-US" dirty="0" smtClean="0"/>
              <a:t>Multiple nodes are used for storing data &amp; processing data</a:t>
            </a:r>
          </a:p>
          <a:p>
            <a:pPr lvl="1"/>
            <a:r>
              <a:rPr lang="en-US" dirty="0" smtClean="0"/>
              <a:t>System abstracts the underlying hardware to users/software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2438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HDFS Consists of data blocks</a:t>
            </a:r>
          </a:p>
          <a:p>
            <a:pPr lvl="1"/>
            <a:r>
              <a:rPr lang="en-US" sz="1400" dirty="0" smtClean="0"/>
              <a:t>Files are divided into data blocks</a:t>
            </a:r>
          </a:p>
          <a:p>
            <a:pPr lvl="2"/>
            <a:r>
              <a:rPr lang="en-US" sz="1200" dirty="0" smtClean="0"/>
              <a:t>Default size if 64MB</a:t>
            </a:r>
          </a:p>
          <a:p>
            <a:pPr lvl="2"/>
            <a:r>
              <a:rPr lang="en-US" sz="1200" dirty="0" smtClean="0"/>
              <a:t>Default replication of blocks is 3</a:t>
            </a:r>
          </a:p>
          <a:p>
            <a:pPr lvl="1"/>
            <a:r>
              <a:rPr lang="en-US" sz="1400" dirty="0" smtClean="0"/>
              <a:t>Blocks are spread out over Data Nodes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: HDFS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524000" y="3124200"/>
          <a:ext cx="6096000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Visio" r:id="rId3" imgW="9532181" imgH="5067360" progId="Visio.Drawing.11">
                  <p:embed/>
                </p:oleObj>
              </mc:Choice>
              <mc:Fallback>
                <p:oleObj name="Visio" r:id="rId3" imgW="9532181" imgH="5067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24200"/>
                        <a:ext cx="6096000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524000"/>
            <a:ext cx="4114800" cy="2438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HDFS is a multi-node system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Node (Master)</a:t>
            </a:r>
          </a:p>
          <a:p>
            <a:pPr marL="100584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point of failure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Node (Client) </a:t>
            </a:r>
          </a:p>
          <a:p>
            <a:pPr marL="100584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 tolerant (Data replication)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3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Hadoop</a:t>
            </a:r>
            <a:r>
              <a:rPr lang="en-US" sz="2400" dirty="0" smtClean="0"/>
              <a:t> Development Platform</a:t>
            </a:r>
          </a:p>
          <a:p>
            <a:pPr lvl="1"/>
            <a:r>
              <a:rPr lang="en-US" sz="2000" dirty="0" smtClean="0"/>
              <a:t>User written code runs on system</a:t>
            </a:r>
          </a:p>
          <a:p>
            <a:pPr lvl="1"/>
            <a:r>
              <a:rPr lang="en-US" sz="2000" dirty="0" smtClean="0"/>
              <a:t>System appears to user as a single entity</a:t>
            </a:r>
          </a:p>
          <a:p>
            <a:pPr lvl="1"/>
            <a:r>
              <a:rPr lang="en-US" sz="2000" dirty="0" smtClean="0"/>
              <a:t>User does not need to worry about distributed system</a:t>
            </a:r>
          </a:p>
          <a:p>
            <a:pPr lvl="1"/>
            <a:r>
              <a:rPr lang="en-US" sz="2000" dirty="0" smtClean="0"/>
              <a:t>Many system can run on top of </a:t>
            </a:r>
            <a:r>
              <a:rPr lang="en-US" sz="2000" dirty="0" err="1" smtClean="0"/>
              <a:t>Hadoop</a:t>
            </a:r>
            <a:endParaRPr lang="en-US" sz="2000" dirty="0" smtClean="0"/>
          </a:p>
          <a:p>
            <a:pPr lvl="2"/>
            <a:r>
              <a:rPr lang="en-US" sz="2000" dirty="0" smtClean="0"/>
              <a:t>Allows further abstraction from system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: </a:t>
            </a:r>
            <a:r>
              <a:rPr lang="en-US" dirty="0" err="1" smtClean="0"/>
              <a:t>Hadoop</a:t>
            </a:r>
            <a:r>
              <a:rPr lang="en-US" dirty="0" smtClean="0"/>
              <a:t> Stack</a:t>
            </a:r>
            <a:endParaRPr 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057400" y="3886200"/>
          <a:ext cx="5029200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Visio" r:id="rId3" imgW="9532181" imgH="4667220" progId="Visio.Drawing.11">
                  <p:embed/>
                </p:oleObj>
              </mc:Choice>
              <mc:Fallback>
                <p:oleObj name="Visio" r:id="rId3" imgW="9532181" imgH="46672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86200"/>
                        <a:ext cx="5029200" cy="246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70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 and </a:t>
            </a:r>
            <a:r>
              <a:rPr lang="en-US" dirty="0" err="1" smtClean="0"/>
              <a:t>HBase</a:t>
            </a:r>
            <a:r>
              <a:rPr lang="en-US" dirty="0" smtClean="0"/>
              <a:t> are layers on top of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&amp; Hive are applications</a:t>
            </a:r>
          </a:p>
          <a:p>
            <a:pPr lvl="1"/>
            <a:r>
              <a:rPr lang="en-US" dirty="0" smtClean="0"/>
              <a:t>Provide an interface to data on the HDFS </a:t>
            </a:r>
          </a:p>
          <a:p>
            <a:pPr lvl="1"/>
            <a:r>
              <a:rPr lang="en-US" dirty="0" smtClean="0"/>
              <a:t>Other programs or applications may use Hive or </a:t>
            </a:r>
            <a:r>
              <a:rPr lang="en-US" dirty="0" err="1" smtClean="0"/>
              <a:t>HBase</a:t>
            </a:r>
            <a:r>
              <a:rPr lang="en-US" dirty="0" smtClean="0"/>
              <a:t> as an intermediate layer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: Hive &amp; </a:t>
            </a:r>
            <a:r>
              <a:rPr lang="en-US" dirty="0" err="1" smtClean="0"/>
              <a:t>HBase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209800" y="3657600"/>
          <a:ext cx="4495800" cy="2700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Visio" r:id="rId3" imgW="10176448" imgH="6114150" progId="Visio.Drawing.11">
                  <p:embed/>
                </p:oleObj>
              </mc:Choice>
              <mc:Fallback>
                <p:oleObj name="Visio" r:id="rId3" imgW="10176448" imgH="6114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657600"/>
                        <a:ext cx="4495800" cy="2700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20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</a:t>
            </a:r>
          </a:p>
          <a:p>
            <a:pPr lvl="1"/>
            <a:r>
              <a:rPr lang="en-US" dirty="0" smtClean="0"/>
              <a:t>Data warehousing application</a:t>
            </a:r>
          </a:p>
          <a:p>
            <a:pPr lvl="1"/>
            <a:r>
              <a:rPr lang="en-US" dirty="0" smtClean="0"/>
              <a:t>SQL like commands (</a:t>
            </a:r>
            <a:r>
              <a:rPr lang="en-US" dirty="0" err="1" smtClean="0"/>
              <a:t>HiveQL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a traditional relational database</a:t>
            </a:r>
          </a:p>
          <a:p>
            <a:pPr lvl="1"/>
            <a:r>
              <a:rPr lang="en-US" dirty="0" smtClean="0"/>
              <a:t>Scales horizontally with ease</a:t>
            </a:r>
          </a:p>
          <a:p>
            <a:pPr lvl="1"/>
            <a:r>
              <a:rPr lang="en-US" dirty="0" smtClean="0"/>
              <a:t>Supports massive amounts of data*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: Hive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Facebook</a:t>
            </a:r>
            <a:r>
              <a:rPr lang="en-US" sz="1200" dirty="0" smtClean="0"/>
              <a:t> has more than 15PB of information stored in it and imports 60TB each day (as of 2010)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559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endParaRPr lang="en-US" dirty="0" smtClean="0"/>
          </a:p>
          <a:p>
            <a:pPr lvl="1"/>
            <a:r>
              <a:rPr lang="en-US" dirty="0" smtClean="0"/>
              <a:t>No SQL Like language</a:t>
            </a:r>
          </a:p>
          <a:p>
            <a:pPr lvl="2"/>
            <a:r>
              <a:rPr lang="en-US" dirty="0" smtClean="0"/>
              <a:t>Uses custom Java API for working with data</a:t>
            </a:r>
          </a:p>
          <a:p>
            <a:pPr lvl="1"/>
            <a:r>
              <a:rPr lang="en-US" dirty="0" smtClean="0"/>
              <a:t>Modeled after Google’s </a:t>
            </a:r>
            <a:r>
              <a:rPr lang="en-US" dirty="0" err="1" smtClean="0"/>
              <a:t>BigTable</a:t>
            </a:r>
            <a:endParaRPr lang="en-US" dirty="0" smtClean="0"/>
          </a:p>
          <a:p>
            <a:pPr lvl="1"/>
            <a:r>
              <a:rPr lang="en-US" dirty="0" smtClean="0"/>
              <a:t>Random read/write operations allowed</a:t>
            </a:r>
          </a:p>
          <a:p>
            <a:pPr lvl="1"/>
            <a:r>
              <a:rPr lang="en-US" dirty="0" smtClean="0"/>
              <a:t>Multiple concurrent read/write operations allowed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: </a:t>
            </a:r>
            <a:r>
              <a:rPr lang="en-US" dirty="0" err="1" smtClean="0"/>
              <a:t>HBase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4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has it’s own implementation of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1.0.4 </a:t>
            </a:r>
          </a:p>
          <a:p>
            <a:pPr lvl="2"/>
            <a:r>
              <a:rPr lang="en-US" dirty="0" smtClean="0"/>
              <a:t>API: </a:t>
            </a:r>
            <a:r>
              <a:rPr lang="en-US" sz="1800" dirty="0" smtClean="0"/>
              <a:t>http://hadoop.apache.org/docs/r1.0.4/api/</a:t>
            </a:r>
          </a:p>
          <a:p>
            <a:pPr lvl="2"/>
            <a:r>
              <a:rPr lang="en-US" sz="1800" dirty="0" smtClean="0"/>
              <a:t>Tutorial: http://hadoop.apache.org/docs/r1.0.4/mapred_tutorial.html</a:t>
            </a:r>
          </a:p>
          <a:p>
            <a:pPr lvl="1"/>
            <a:r>
              <a:rPr lang="en-US" dirty="0" smtClean="0"/>
              <a:t>Custom Serialization</a:t>
            </a:r>
          </a:p>
          <a:p>
            <a:pPr lvl="1"/>
            <a:r>
              <a:rPr lang="en-US" dirty="0" smtClean="0"/>
              <a:t>Data Types</a:t>
            </a:r>
          </a:p>
          <a:p>
            <a:pPr lvl="2"/>
            <a:r>
              <a:rPr lang="en-US" dirty="0" smtClean="0"/>
              <a:t>Writable/Comparable</a:t>
            </a:r>
          </a:p>
          <a:p>
            <a:pPr lvl="3"/>
            <a:r>
              <a:rPr lang="en-US" dirty="0" smtClean="0"/>
              <a:t>Text </a:t>
            </a:r>
            <a:r>
              <a:rPr lang="en-US" dirty="0" err="1" smtClean="0"/>
              <a:t>vs</a:t>
            </a:r>
            <a:r>
              <a:rPr lang="en-US" dirty="0" smtClean="0"/>
              <a:t> String</a:t>
            </a:r>
          </a:p>
          <a:p>
            <a:pPr lvl="3"/>
            <a:r>
              <a:rPr lang="en-US" dirty="0" err="1" smtClean="0"/>
              <a:t>LongWritable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long</a:t>
            </a:r>
          </a:p>
          <a:p>
            <a:pPr lvl="3"/>
            <a:r>
              <a:rPr lang="en-US" dirty="0" err="1" smtClean="0"/>
              <a:t>IntWritable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3"/>
            <a:r>
              <a:rPr lang="en-US" dirty="0" err="1" smtClean="0"/>
              <a:t>DoubleWritable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double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2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in distributed processing/analysis</a:t>
            </a:r>
          </a:p>
          <a:p>
            <a:pPr lvl="1"/>
            <a:r>
              <a:rPr lang="en-US" dirty="0" smtClean="0"/>
              <a:t>Extremely large data sets (</a:t>
            </a:r>
            <a:r>
              <a:rPr lang="en-US" dirty="0" err="1" smtClean="0"/>
              <a:t>petabytes</a:t>
            </a:r>
            <a:r>
              <a:rPr lang="en-US" dirty="0" smtClean="0"/>
              <a:t> of data)</a:t>
            </a:r>
          </a:p>
          <a:p>
            <a:pPr lvl="1"/>
            <a:r>
              <a:rPr lang="en-US" dirty="0" smtClean="0"/>
              <a:t>Data is distributed across many systems (potentially thousands)</a:t>
            </a:r>
          </a:p>
          <a:p>
            <a:pPr lvl="1"/>
            <a:r>
              <a:rPr lang="en-US" dirty="0" smtClean="0"/>
              <a:t>Individual systems are not aware of all data</a:t>
            </a:r>
          </a:p>
          <a:p>
            <a:pPr lvl="1"/>
            <a:r>
              <a:rPr lang="en-US" dirty="0" smtClean="0"/>
              <a:t>Data is too large to be held or processed by any singular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distribute and process a task that works over </a:t>
            </a:r>
            <a:r>
              <a:rPr lang="en-US" dirty="0" err="1" smtClean="0"/>
              <a:t>petabytes</a:t>
            </a:r>
            <a:r>
              <a:rPr lang="en-US" dirty="0" smtClean="0"/>
              <a:t> of data?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a Hadoop Mapper (</a:t>
            </a:r>
            <a:r>
              <a:rPr lang="en-US" dirty="0" err="1" smtClean="0"/>
              <a:t>WordCount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8914" name="Picture 2" descr="C:\Users\Jason Reed\Documents\NCUIRE\MapReduce Slides\ACO420 MapReduce Slides\WordCountMapper-mark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66034"/>
            <a:ext cx="8229600" cy="4453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0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a Hadoop </a:t>
            </a:r>
            <a:r>
              <a:rPr lang="en-US" dirty="0"/>
              <a:t>Reducer </a:t>
            </a:r>
            <a:r>
              <a:rPr lang="en-US" dirty="0" smtClean="0"/>
              <a:t>(</a:t>
            </a:r>
            <a:r>
              <a:rPr lang="en-US" dirty="0" err="1" smtClean="0"/>
              <a:t>WordCount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9938" name="Picture 2" descr="C:\Users\Jason Reed\Documents\NCUIRE\MapReduce Slides\ACO420 MapReduce Slides\WordCountReducer-mark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0928"/>
            <a:ext cx="8229600" cy="3858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979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the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sz="1800" dirty="0" smtClean="0"/>
              <a:t>http://hadoop.apache.org/docs/r1.0.4/commands_manual.html</a:t>
            </a:r>
          </a:p>
          <a:p>
            <a:pPr lvl="1"/>
            <a:r>
              <a:rPr lang="en-US" dirty="0" smtClean="0"/>
              <a:t>A quick overview of Hadoop commands</a:t>
            </a:r>
          </a:p>
          <a:p>
            <a:pPr lvl="2"/>
            <a:r>
              <a:rPr lang="en-US" dirty="0" smtClean="0"/>
              <a:t>bin/start-all.sh</a:t>
            </a:r>
          </a:p>
          <a:p>
            <a:pPr lvl="2"/>
            <a:r>
              <a:rPr lang="en-US" dirty="0" smtClean="0"/>
              <a:t>bin/stop-all.sh</a:t>
            </a:r>
          </a:p>
          <a:p>
            <a:pPr lvl="2"/>
            <a:r>
              <a:rPr lang="en-US" dirty="0" smtClean="0"/>
              <a:t>bin/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fs</a:t>
            </a:r>
            <a:r>
              <a:rPr lang="en-US" dirty="0" smtClean="0"/>
              <a:t> –put </a:t>
            </a:r>
            <a:r>
              <a:rPr lang="en-US" dirty="0" err="1" smtClean="0"/>
              <a:t>localSourcePath</a:t>
            </a:r>
            <a:r>
              <a:rPr lang="en-US" dirty="0" smtClean="0"/>
              <a:t> </a:t>
            </a:r>
            <a:r>
              <a:rPr lang="en-US" dirty="0" err="1" smtClean="0"/>
              <a:t>hdfsDestinationPath</a:t>
            </a:r>
            <a:endParaRPr lang="en-US" dirty="0" smtClean="0"/>
          </a:p>
          <a:p>
            <a:pPr lvl="2"/>
            <a:r>
              <a:rPr lang="en-US" dirty="0" smtClean="0"/>
              <a:t>bin/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fs</a:t>
            </a:r>
            <a:r>
              <a:rPr lang="en-US" dirty="0" smtClean="0"/>
              <a:t> –get </a:t>
            </a:r>
            <a:r>
              <a:rPr lang="en-US" dirty="0" err="1" smtClean="0"/>
              <a:t>hdfsSourcePath</a:t>
            </a:r>
            <a:r>
              <a:rPr lang="en-US" dirty="0" smtClean="0"/>
              <a:t> </a:t>
            </a:r>
            <a:r>
              <a:rPr lang="en-US" dirty="0" err="1" smtClean="0"/>
              <a:t>localDestinationPath</a:t>
            </a:r>
            <a:endParaRPr lang="en-US" dirty="0" smtClean="0"/>
          </a:p>
          <a:p>
            <a:pPr lvl="2"/>
            <a:r>
              <a:rPr lang="en-US" dirty="0" smtClean="0"/>
              <a:t>bin/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fs</a:t>
            </a:r>
            <a:r>
              <a:rPr lang="en-US" dirty="0" smtClean="0"/>
              <a:t> –</a:t>
            </a:r>
            <a:r>
              <a:rPr lang="en-US" dirty="0" err="1" smtClean="0"/>
              <a:t>rmr</a:t>
            </a:r>
            <a:r>
              <a:rPr lang="en-US" dirty="0" smtClean="0"/>
              <a:t> </a:t>
            </a:r>
            <a:r>
              <a:rPr lang="en-US" dirty="0" err="1" smtClean="0"/>
              <a:t>folderToDelete</a:t>
            </a:r>
            <a:endParaRPr lang="en-US" dirty="0" smtClean="0"/>
          </a:p>
          <a:p>
            <a:pPr lvl="2"/>
            <a:r>
              <a:rPr lang="en-US" dirty="0" smtClean="0"/>
              <a:t>bin/</a:t>
            </a:r>
            <a:r>
              <a:rPr lang="en-US" dirty="0" err="1" smtClean="0"/>
              <a:t>hadoop</a:t>
            </a:r>
            <a:r>
              <a:rPr lang="en-US" dirty="0" smtClean="0"/>
              <a:t> job –kill </a:t>
            </a:r>
            <a:r>
              <a:rPr lang="en-US" dirty="0" err="1" smtClean="0"/>
              <a:t>job_id</a:t>
            </a:r>
            <a:endParaRPr lang="en-US" dirty="0" smtClean="0"/>
          </a:p>
          <a:p>
            <a:pPr lvl="1"/>
            <a:r>
              <a:rPr lang="en-US" dirty="0" smtClean="0"/>
              <a:t>Running a </a:t>
            </a:r>
            <a:r>
              <a:rPr lang="en-US" dirty="0" err="1" smtClean="0"/>
              <a:t>Hadoop</a:t>
            </a:r>
            <a:r>
              <a:rPr lang="en-US" dirty="0" smtClean="0"/>
              <a:t> MR Program</a:t>
            </a:r>
            <a:endParaRPr lang="en-US" sz="1800" dirty="0" smtClean="0"/>
          </a:p>
          <a:p>
            <a:pPr lvl="2"/>
            <a:r>
              <a:rPr lang="en-US" sz="1800" dirty="0" smtClean="0"/>
              <a:t>bin/</a:t>
            </a:r>
            <a:r>
              <a:rPr lang="en-US" sz="1800" dirty="0" err="1" smtClean="0"/>
              <a:t>hadoop</a:t>
            </a:r>
            <a:r>
              <a:rPr lang="en-US" sz="1800" dirty="0" smtClean="0"/>
              <a:t> jar jarFileName.jar </a:t>
            </a:r>
            <a:r>
              <a:rPr lang="en-US" sz="1800" dirty="0" err="1" smtClean="0"/>
              <a:t>programToRun</a:t>
            </a:r>
            <a:r>
              <a:rPr lang="en-US" sz="1800" dirty="0" smtClean="0"/>
              <a:t> parm1 parm2…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3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Session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Hadoop MapReduce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will use a Virtual Machine where Hadoop has been installed and configured</a:t>
            </a:r>
          </a:p>
          <a:p>
            <a:pPr lvl="1"/>
            <a:r>
              <a:rPr lang="en-US" dirty="0" smtClean="0"/>
              <a:t>VMWare Player</a:t>
            </a:r>
          </a:p>
          <a:p>
            <a:pPr lvl="1"/>
            <a:r>
              <a:rPr lang="en-US" dirty="0" err="1" smtClean="0"/>
              <a:t>OpenSUSE</a:t>
            </a:r>
            <a:r>
              <a:rPr lang="en-US" dirty="0" smtClean="0"/>
              <a:t> Linux</a:t>
            </a:r>
          </a:p>
          <a:p>
            <a:pPr lvl="2"/>
            <a:r>
              <a:rPr lang="nl-NL" dirty="0"/>
              <a:t>User Name: acostudent</a:t>
            </a:r>
          </a:p>
          <a:p>
            <a:pPr lvl="2"/>
            <a:r>
              <a:rPr lang="nl-NL" dirty="0"/>
              <a:t>Password: acohadoop</a:t>
            </a:r>
            <a:endParaRPr lang="en-US" dirty="0" smtClean="0"/>
          </a:p>
          <a:p>
            <a:pPr lvl="1"/>
            <a:r>
              <a:rPr lang="en-US" dirty="0" smtClean="0"/>
              <a:t>Hadoop 1.0.4 using pseudo-distributed mode</a:t>
            </a:r>
            <a:endParaRPr lang="en-US" sz="1800" dirty="0" smtClean="0"/>
          </a:p>
          <a:p>
            <a:r>
              <a:rPr lang="en-US" dirty="0" smtClean="0"/>
              <a:t>Initial Steps</a:t>
            </a:r>
          </a:p>
          <a:p>
            <a:pPr lvl="1"/>
            <a:r>
              <a:rPr lang="en-US" dirty="0" smtClean="0"/>
              <a:t>Install VMWare Player </a:t>
            </a:r>
            <a:r>
              <a:rPr lang="en-US" dirty="0"/>
              <a:t>i</a:t>
            </a:r>
            <a:r>
              <a:rPr lang="en-US" dirty="0" smtClean="0"/>
              <a:t>f needed</a:t>
            </a:r>
          </a:p>
          <a:p>
            <a:pPr lvl="1"/>
            <a:r>
              <a:rPr lang="en-US" dirty="0" smtClean="0"/>
              <a:t>Get a copy of the VM</a:t>
            </a:r>
          </a:p>
          <a:p>
            <a:pPr lvl="1"/>
            <a:r>
              <a:rPr lang="en-US" dirty="0" smtClean="0"/>
              <a:t>To </a:t>
            </a:r>
            <a:r>
              <a:rPr lang="en-US" i="1" dirty="0" smtClean="0"/>
              <a:t>restart</a:t>
            </a:r>
            <a:r>
              <a:rPr lang="en-US" dirty="0" smtClean="0"/>
              <a:t> Hadoop you may need to (Hadoop is already stated in the VM):</a:t>
            </a:r>
          </a:p>
          <a:p>
            <a:pPr lvl="2"/>
            <a:r>
              <a:rPr lang="en-US" sz="1900" dirty="0" smtClean="0"/>
              <a:t>Re-start </a:t>
            </a:r>
            <a:r>
              <a:rPr lang="en-US" sz="1900" dirty="0" err="1" smtClean="0"/>
              <a:t>OpenSUSE</a:t>
            </a:r>
            <a:endParaRPr lang="en-US" sz="1900" dirty="0" smtClean="0"/>
          </a:p>
          <a:p>
            <a:pPr lvl="2"/>
            <a:r>
              <a:rPr lang="en-US" sz="1900" dirty="0" smtClean="0"/>
              <a:t>Delete </a:t>
            </a:r>
            <a:r>
              <a:rPr lang="en-US" sz="1900" dirty="0"/>
              <a:t>the /</a:t>
            </a:r>
            <a:r>
              <a:rPr lang="en-US" sz="1900" dirty="0" err="1" smtClean="0"/>
              <a:t>tmp</a:t>
            </a:r>
            <a:r>
              <a:rPr lang="en-US" sz="1900" dirty="0" smtClean="0"/>
              <a:t>/</a:t>
            </a:r>
            <a:r>
              <a:rPr lang="en-US" sz="1900" dirty="0" err="1" smtClean="0"/>
              <a:t>hadoop-acostudent</a:t>
            </a:r>
            <a:r>
              <a:rPr lang="en-US" sz="1900" dirty="0" smtClean="0"/>
              <a:t> folder</a:t>
            </a:r>
          </a:p>
          <a:p>
            <a:pPr lvl="2"/>
            <a:r>
              <a:rPr lang="en-US" sz="1900" dirty="0" smtClean="0"/>
              <a:t>Reformat HDFS: bin/</a:t>
            </a:r>
            <a:r>
              <a:rPr lang="en-US" sz="1900" dirty="0" err="1" smtClean="0"/>
              <a:t>hadoop</a:t>
            </a:r>
            <a:r>
              <a:rPr lang="en-US" sz="1900" dirty="0" smtClean="0"/>
              <a:t> </a:t>
            </a:r>
            <a:r>
              <a:rPr lang="en-US" sz="1900" dirty="0" err="1"/>
              <a:t>namenode</a:t>
            </a:r>
            <a:r>
              <a:rPr lang="en-US" sz="1900" dirty="0"/>
              <a:t> </a:t>
            </a:r>
            <a:r>
              <a:rPr lang="en-US" sz="1900" dirty="0" smtClean="0"/>
              <a:t>-format  (</a:t>
            </a:r>
            <a:r>
              <a:rPr lang="en-US" sz="1900" dirty="0"/>
              <a:t>from ~/bin/hadoop-1.0.4</a:t>
            </a:r>
            <a:r>
              <a:rPr lang="en-US" sz="1900" dirty="0" smtClean="0"/>
              <a:t>/)</a:t>
            </a:r>
          </a:p>
          <a:p>
            <a:pPr lvl="2"/>
            <a:r>
              <a:rPr lang="en-US" sz="1900" dirty="0" smtClean="0"/>
              <a:t>bin/start-all.sh </a:t>
            </a:r>
            <a:r>
              <a:rPr lang="en-US" sz="1900" dirty="0"/>
              <a:t>(from ~/bin/hadoop-1.0.4</a:t>
            </a:r>
            <a:r>
              <a:rPr lang="en-US" sz="1900" dirty="0" smtClean="0"/>
              <a:t>/)</a:t>
            </a:r>
          </a:p>
          <a:p>
            <a:pPr lvl="1"/>
            <a:r>
              <a:rPr lang="en-US" sz="1900" dirty="0" smtClean="0"/>
              <a:t>If eclipse doesn’t open, follow the steps in the notes of this slide.</a:t>
            </a: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57400"/>
            <a:ext cx="2987040" cy="23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directories</a:t>
            </a:r>
          </a:p>
          <a:p>
            <a:pPr lvl="1"/>
            <a:r>
              <a:rPr lang="en-US" dirty="0" smtClean="0"/>
              <a:t>~/Documents: contains input data files</a:t>
            </a:r>
          </a:p>
          <a:p>
            <a:pPr lvl="1"/>
            <a:r>
              <a:rPr lang="en-US" dirty="0" smtClean="0"/>
              <a:t>~/Downloads: we will save the output of our programs in this directory</a:t>
            </a:r>
          </a:p>
          <a:p>
            <a:pPr lvl="1"/>
            <a:r>
              <a:rPr lang="en-US" dirty="0"/>
              <a:t>~/bin/hadoop-1.0.4</a:t>
            </a:r>
            <a:r>
              <a:rPr lang="en-US" dirty="0" smtClean="0"/>
              <a:t>/: Main Hadoop directory</a:t>
            </a:r>
          </a:p>
          <a:p>
            <a:pPr lvl="1"/>
            <a:r>
              <a:rPr lang="en-US" dirty="0" smtClean="0"/>
              <a:t>~/workspace: Eclipse workspace with MapReduce code</a:t>
            </a:r>
          </a:p>
          <a:p>
            <a:r>
              <a:rPr lang="en-US" dirty="0" smtClean="0"/>
              <a:t>Review in detail the following MapReduce program</a:t>
            </a:r>
          </a:p>
          <a:p>
            <a:pPr lvl="1"/>
            <a:r>
              <a:rPr lang="en-US" dirty="0" smtClean="0"/>
              <a:t>MapReduceShell.java</a:t>
            </a:r>
          </a:p>
          <a:p>
            <a:pPr lvl="2"/>
            <a:r>
              <a:rPr lang="en-US" dirty="0" smtClean="0"/>
              <a:t>This is a shell of a MapReduce program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MapReduceShell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104716"/>
            <a:ext cx="3210944" cy="23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Meteorological Station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will use this dataset in several MapReduce examples</a:t>
            </a:r>
          </a:p>
          <a:p>
            <a:r>
              <a:rPr lang="en-US" dirty="0" smtClean="0"/>
              <a:t>Each record contains:</a:t>
            </a:r>
          </a:p>
          <a:p>
            <a:pPr lvl="1"/>
            <a:r>
              <a:rPr lang="en-US" dirty="0" err="1" smtClean="0"/>
              <a:t>StationID</a:t>
            </a:r>
            <a:endParaRPr lang="en-US" dirty="0"/>
          </a:p>
          <a:p>
            <a:pPr lvl="1"/>
            <a:r>
              <a:rPr lang="en-US" dirty="0" err="1" smtClean="0"/>
              <a:t>Zipcode</a:t>
            </a:r>
            <a:endParaRPr lang="en-US" dirty="0"/>
          </a:p>
          <a:p>
            <a:pPr lvl="1"/>
            <a:r>
              <a:rPr lang="en-US" dirty="0" err="1" smtClean="0"/>
              <a:t>Lat</a:t>
            </a:r>
            <a:endParaRPr lang="en-US" dirty="0" smtClean="0"/>
          </a:p>
          <a:p>
            <a:pPr lvl="1"/>
            <a:r>
              <a:rPr lang="en-US" dirty="0" smtClean="0"/>
              <a:t>Lon</a:t>
            </a:r>
          </a:p>
          <a:p>
            <a:pPr lvl="1"/>
            <a:r>
              <a:rPr lang="en-US" dirty="0" smtClean="0"/>
              <a:t>Temp</a:t>
            </a:r>
          </a:p>
          <a:p>
            <a:pPr lvl="1"/>
            <a:r>
              <a:rPr lang="en-US" dirty="0" err="1" smtClean="0"/>
              <a:t>Percip</a:t>
            </a:r>
            <a:endParaRPr lang="en-US" dirty="0"/>
          </a:p>
          <a:p>
            <a:pPr lvl="1"/>
            <a:r>
              <a:rPr lang="en-US" dirty="0" smtClean="0"/>
              <a:t>Humid </a:t>
            </a:r>
          </a:p>
          <a:p>
            <a:pPr lvl="1"/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Month</a:t>
            </a:r>
          </a:p>
          <a:p>
            <a:r>
              <a:rPr lang="en-US" dirty="0" smtClean="0"/>
              <a:t>Review the MapReduce programs that process this dataset</a:t>
            </a:r>
          </a:p>
          <a:p>
            <a:pPr lvl="1"/>
            <a:r>
              <a:rPr lang="en-US" dirty="0" smtClean="0"/>
              <a:t>AverageTemperatureByStation.java</a:t>
            </a:r>
          </a:p>
          <a:p>
            <a:pPr lvl="1"/>
            <a:r>
              <a:rPr lang="en-US" dirty="0" smtClean="0"/>
              <a:t>AverageTempByZipCode.java</a:t>
            </a:r>
          </a:p>
          <a:p>
            <a:pPr lvl="1"/>
            <a:r>
              <a:rPr lang="en-US" dirty="0" smtClean="0"/>
              <a:t>SortByStationID.java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057400"/>
            <a:ext cx="37129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52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Hadoop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cd ~/bin/hadoop-1.0.4</a:t>
            </a:r>
            <a:r>
              <a:rPr lang="en-US" dirty="0" smtClean="0"/>
              <a:t>/</a:t>
            </a:r>
            <a:endParaRPr lang="en-US" dirty="0"/>
          </a:p>
          <a:p>
            <a:r>
              <a:rPr lang="en-US" dirty="0" smtClean="0"/>
              <a:t>Starting Hadoop (already stated in the VM):</a:t>
            </a:r>
            <a:endParaRPr lang="en-US" dirty="0"/>
          </a:p>
          <a:p>
            <a:pPr lvl="1"/>
            <a:r>
              <a:rPr lang="en-US" dirty="0" smtClean="0"/>
              <a:t>Usage</a:t>
            </a:r>
            <a:r>
              <a:rPr lang="en-US" dirty="0"/>
              <a:t>:  </a:t>
            </a:r>
            <a:r>
              <a:rPr lang="en-US" dirty="0" smtClean="0"/>
              <a:t>bin/start-all.sh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may take a moment for the system to fully start. Can take up to 5 min some times, the best way to check that it is fully up is to look at the Job Tracker </a:t>
            </a:r>
            <a:r>
              <a:rPr lang="en-US" dirty="0" smtClean="0"/>
              <a:t>page: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	http</a:t>
            </a:r>
            <a:r>
              <a:rPr lang="en-US" dirty="0"/>
              <a:t>://</a:t>
            </a:r>
            <a:r>
              <a:rPr lang="en-US" dirty="0" smtClean="0"/>
              <a:t>localhost:50030/jobtracker.jsp</a:t>
            </a:r>
            <a:endParaRPr lang="en-US" dirty="0"/>
          </a:p>
          <a:p>
            <a:pPr lvl="1"/>
            <a:r>
              <a:rPr lang="en-US" dirty="0" smtClean="0"/>
              <a:t>In pseudo-distributed </a:t>
            </a:r>
            <a:r>
              <a:rPr lang="en-US" dirty="0"/>
              <a:t>mode, it should read that 1 node is </a:t>
            </a:r>
            <a:r>
              <a:rPr lang="en-US" dirty="0" smtClean="0"/>
              <a:t>available (sometimes this value is only updated after copying data to the HDFS). </a:t>
            </a:r>
            <a:endParaRPr lang="en-US" dirty="0"/>
          </a:p>
          <a:p>
            <a:r>
              <a:rPr lang="en-US" dirty="0" smtClean="0"/>
              <a:t>Shutting </a:t>
            </a:r>
            <a:r>
              <a:rPr lang="en-US" dirty="0"/>
              <a:t>down Hadoop:</a:t>
            </a:r>
          </a:p>
          <a:p>
            <a:pPr lvl="1"/>
            <a:r>
              <a:rPr lang="en-US" dirty="0" smtClean="0"/>
              <a:t>Usage</a:t>
            </a:r>
            <a:r>
              <a:rPr lang="en-US" dirty="0"/>
              <a:t>:  </a:t>
            </a:r>
            <a:r>
              <a:rPr lang="en-US" dirty="0" smtClean="0"/>
              <a:t>bin/stop-all.sh</a:t>
            </a:r>
          </a:p>
          <a:p>
            <a:pPr lvl="1"/>
            <a:r>
              <a:rPr lang="en-US" dirty="0" smtClean="0"/>
              <a:t>Can be useful </a:t>
            </a:r>
            <a:r>
              <a:rPr lang="en-US" dirty="0"/>
              <a:t>to restart Hadoop if you are having issues with the HDFS not coming out of Safe Mode or the Nodes not starting </a:t>
            </a:r>
            <a:r>
              <a:rPr lang="en-US" dirty="0" smtClean="0"/>
              <a:t>correctly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598" y="655448"/>
            <a:ext cx="1688804" cy="15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Hadoop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Loading Data to the HDFS:</a:t>
            </a:r>
          </a:p>
          <a:p>
            <a:pPr lvl="1"/>
            <a:r>
              <a:rPr lang="en-US" dirty="0" smtClean="0"/>
              <a:t>Usage</a:t>
            </a:r>
            <a:r>
              <a:rPr lang="en-US" dirty="0"/>
              <a:t>:  bin/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fs</a:t>
            </a:r>
            <a:r>
              <a:rPr lang="en-US" dirty="0"/>
              <a:t> -put &lt;local source directory&gt; &lt;destination directory in HDFS&gt;</a:t>
            </a:r>
          </a:p>
          <a:p>
            <a:pPr lvl="1"/>
            <a:r>
              <a:rPr lang="en-US" dirty="0" smtClean="0"/>
              <a:t>Sample</a:t>
            </a:r>
            <a:r>
              <a:rPr lang="en-US" dirty="0"/>
              <a:t>: bin/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fs</a:t>
            </a:r>
            <a:r>
              <a:rPr lang="en-US" dirty="0"/>
              <a:t> -put ~/Documents/</a:t>
            </a:r>
            <a:r>
              <a:rPr lang="en-US" dirty="0" err="1"/>
              <a:t>DataFiles</a:t>
            </a:r>
            <a:r>
              <a:rPr lang="en-US" dirty="0"/>
              <a:t>/</a:t>
            </a:r>
            <a:r>
              <a:rPr lang="en-US" dirty="0" err="1"/>
              <a:t>StationData</a:t>
            </a:r>
            <a:r>
              <a:rPr lang="en-US" dirty="0"/>
              <a:t> </a:t>
            </a:r>
            <a:r>
              <a:rPr lang="en-US" dirty="0" err="1" smtClean="0"/>
              <a:t>stationDataDir</a:t>
            </a:r>
            <a:endParaRPr lang="en-US" dirty="0"/>
          </a:p>
          <a:p>
            <a:endParaRPr lang="en-US" dirty="0"/>
          </a:p>
          <a:p>
            <a:r>
              <a:rPr lang="en-US" dirty="0"/>
              <a:t>Getting Data out of the HDFS:</a:t>
            </a:r>
          </a:p>
          <a:p>
            <a:pPr lvl="1"/>
            <a:r>
              <a:rPr lang="en-US" dirty="0" smtClean="0"/>
              <a:t>Usage</a:t>
            </a:r>
            <a:r>
              <a:rPr lang="en-US" dirty="0"/>
              <a:t>:  bin/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fs</a:t>
            </a:r>
            <a:r>
              <a:rPr lang="en-US" dirty="0"/>
              <a:t> -get &lt;source directory in HDFS&gt; &lt;local destination path&gt;</a:t>
            </a:r>
          </a:p>
          <a:p>
            <a:pPr lvl="1"/>
            <a:r>
              <a:rPr lang="en-US" dirty="0" smtClean="0"/>
              <a:t>Sample</a:t>
            </a:r>
            <a:r>
              <a:rPr lang="en-US" dirty="0"/>
              <a:t>: bin/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fs</a:t>
            </a:r>
            <a:r>
              <a:rPr lang="en-US" dirty="0"/>
              <a:t> -get </a:t>
            </a:r>
            <a:r>
              <a:rPr lang="en-US" dirty="0" err="1"/>
              <a:t>stationDataDir</a:t>
            </a:r>
            <a:r>
              <a:rPr lang="en-US" dirty="0" smtClean="0"/>
              <a:t> </a:t>
            </a:r>
            <a:r>
              <a:rPr lang="en-US" dirty="0"/>
              <a:t>~/Downloads/</a:t>
            </a:r>
            <a:r>
              <a:rPr lang="en-US" dirty="0" err="1"/>
              <a:t>stationData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Deleting information in the HDFS:</a:t>
            </a:r>
          </a:p>
          <a:p>
            <a:pPr lvl="1"/>
            <a:r>
              <a:rPr lang="en-US" dirty="0" smtClean="0"/>
              <a:t>Usage</a:t>
            </a:r>
            <a:r>
              <a:rPr lang="en-US" dirty="0"/>
              <a:t>:  bin/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fs</a:t>
            </a:r>
            <a:r>
              <a:rPr lang="en-US" dirty="0"/>
              <a:t> -</a:t>
            </a:r>
            <a:r>
              <a:rPr lang="en-US" dirty="0" err="1"/>
              <a:t>rmr</a:t>
            </a:r>
            <a:r>
              <a:rPr lang="en-US" dirty="0"/>
              <a:t> &lt;HDFS file or directory to delete&gt;</a:t>
            </a:r>
          </a:p>
          <a:p>
            <a:pPr lvl="1"/>
            <a:r>
              <a:rPr lang="en-US" dirty="0" smtClean="0"/>
              <a:t>Sample</a:t>
            </a:r>
            <a:r>
              <a:rPr lang="en-US" dirty="0"/>
              <a:t>: bin/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fs</a:t>
            </a:r>
            <a:r>
              <a:rPr lang="en-US" dirty="0"/>
              <a:t> -</a:t>
            </a:r>
            <a:r>
              <a:rPr lang="en-US" dirty="0" err="1"/>
              <a:t>rmr</a:t>
            </a:r>
            <a:r>
              <a:rPr lang="en-US" dirty="0"/>
              <a:t> </a:t>
            </a:r>
            <a:r>
              <a:rPr lang="en-US" dirty="0" err="1" smtClean="0"/>
              <a:t>stationDataDir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98" y="997586"/>
            <a:ext cx="1688804" cy="15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43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smtClean="0"/>
              <a:t>MapReduce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/>
              <a:t>Running the </a:t>
            </a:r>
            <a:r>
              <a:rPr lang="en-US" dirty="0" smtClean="0"/>
              <a:t>program to compute the Average </a:t>
            </a:r>
            <a:r>
              <a:rPr lang="en-US" dirty="0"/>
              <a:t>Temp By </a:t>
            </a:r>
            <a:r>
              <a:rPr lang="en-US" dirty="0" err="1" smtClean="0"/>
              <a:t>StationID</a:t>
            </a:r>
            <a:r>
              <a:rPr lang="en-US" dirty="0" smtClean="0"/>
              <a:t> (using 2 reducers)</a:t>
            </a:r>
          </a:p>
          <a:p>
            <a:pPr lvl="1"/>
            <a:r>
              <a:rPr lang="en-US" dirty="0"/>
              <a:t>Usage:  bin/</a:t>
            </a:r>
            <a:r>
              <a:rPr lang="en-US" dirty="0" err="1"/>
              <a:t>hadoop</a:t>
            </a:r>
            <a:r>
              <a:rPr lang="en-US" dirty="0"/>
              <a:t> jar InstructionalSolutions.jar </a:t>
            </a:r>
            <a:r>
              <a:rPr lang="en-US" dirty="0" err="1"/>
              <a:t>AverageTempByStation</a:t>
            </a:r>
            <a:r>
              <a:rPr lang="en-US" dirty="0"/>
              <a:t> &lt;input directory&gt; &lt;</a:t>
            </a:r>
            <a:r>
              <a:rPr lang="en-US" dirty="0" err="1"/>
              <a:t>ouput</a:t>
            </a:r>
            <a:r>
              <a:rPr lang="en-US" dirty="0"/>
              <a:t> directory&gt; &lt;number of reduces&gt;</a:t>
            </a:r>
          </a:p>
          <a:p>
            <a:pPr lvl="1"/>
            <a:r>
              <a:rPr lang="en-US" dirty="0" smtClean="0"/>
              <a:t>Sample</a:t>
            </a:r>
            <a:r>
              <a:rPr lang="en-US" dirty="0"/>
              <a:t>: bin/</a:t>
            </a:r>
            <a:r>
              <a:rPr lang="en-US" dirty="0" err="1"/>
              <a:t>hadoop</a:t>
            </a:r>
            <a:r>
              <a:rPr lang="en-US" dirty="0"/>
              <a:t> jar InstructionalSolutions.jar </a:t>
            </a:r>
            <a:r>
              <a:rPr lang="en-US" dirty="0" err="1"/>
              <a:t>AverageTempByStation</a:t>
            </a:r>
            <a:r>
              <a:rPr lang="en-US" dirty="0"/>
              <a:t> </a:t>
            </a:r>
            <a:r>
              <a:rPr lang="en-US" dirty="0" err="1"/>
              <a:t>stationDataDir</a:t>
            </a:r>
            <a:r>
              <a:rPr lang="en-US" dirty="0"/>
              <a:t> </a:t>
            </a:r>
            <a:r>
              <a:rPr lang="en-US" dirty="0" err="1"/>
              <a:t>avgTempbyStationOutDir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5"/>
                </a:solidFill>
              </a:rPr>
              <a:t>2</a:t>
            </a:r>
          </a:p>
          <a:p>
            <a:r>
              <a:rPr lang="en-US" dirty="0" smtClean="0"/>
              <a:t>Copying the data from HDFS to local directory:</a:t>
            </a:r>
            <a:endParaRPr lang="en-US" dirty="0"/>
          </a:p>
          <a:p>
            <a:pPr lvl="1"/>
            <a:r>
              <a:rPr lang="en-US" dirty="0" smtClean="0"/>
              <a:t>bin/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/>
              <a:t>fs</a:t>
            </a:r>
            <a:r>
              <a:rPr lang="en-US" dirty="0"/>
              <a:t> -get </a:t>
            </a:r>
            <a:r>
              <a:rPr lang="en-US" dirty="0" err="1"/>
              <a:t>avgTempbyStationOutDir</a:t>
            </a:r>
            <a:r>
              <a:rPr lang="en-US" dirty="0" smtClean="0"/>
              <a:t> </a:t>
            </a:r>
            <a:r>
              <a:rPr lang="en-US" dirty="0"/>
              <a:t>~/</a:t>
            </a:r>
            <a:r>
              <a:rPr lang="en-US" dirty="0" smtClean="0"/>
              <a:t>Downloads/</a:t>
            </a:r>
            <a:r>
              <a:rPr lang="en-US" dirty="0" err="1" smtClean="0"/>
              <a:t>avgTempbyStationOutDir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598" y="997586"/>
            <a:ext cx="1688804" cy="15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was introduced as a programming model by Google in 2004*</a:t>
            </a:r>
          </a:p>
          <a:p>
            <a:r>
              <a:rPr lang="en-US" dirty="0" smtClean="0"/>
              <a:t>Spreads the task of processing data out over many systems</a:t>
            </a:r>
          </a:p>
          <a:p>
            <a:r>
              <a:rPr lang="en-US" dirty="0" smtClean="0"/>
              <a:t>Key-Value based system</a:t>
            </a:r>
          </a:p>
          <a:p>
            <a:pPr lvl="1"/>
            <a:r>
              <a:rPr lang="en-US" dirty="0" smtClean="0"/>
              <a:t>Elements of divide and conquer</a:t>
            </a:r>
          </a:p>
          <a:p>
            <a:pPr lvl="1"/>
            <a:r>
              <a:rPr lang="en-US" dirty="0" smtClean="0"/>
              <a:t>Makes use of the concept of hashing</a:t>
            </a:r>
          </a:p>
          <a:p>
            <a:r>
              <a:rPr lang="en-US" dirty="0" smtClean="0"/>
              <a:t>Used for extremely parallel data processing/analysis</a:t>
            </a:r>
          </a:p>
          <a:p>
            <a:r>
              <a:rPr lang="en-US" dirty="0" smtClean="0"/>
              <a:t>Highly scalable</a:t>
            </a:r>
          </a:p>
          <a:p>
            <a:r>
              <a:rPr lang="en-US" dirty="0" smtClean="0"/>
              <a:t>Failure tolerant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77000"/>
            <a:ext cx="830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 MapReduce: Simplified Data Processing on Large Clusters, OSDI’04: Sixth Symposium on Operating System Design and Implementation, San Francisco, CA, December, 2004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429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smtClean="0"/>
              <a:t>MapReduce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Study and run the following MapReduce programs</a:t>
            </a:r>
          </a:p>
          <a:p>
            <a:pPr lvl="1"/>
            <a:r>
              <a:rPr lang="en-US" dirty="0" smtClean="0"/>
              <a:t>AverageTempByZipCode.java</a:t>
            </a:r>
            <a:endParaRPr lang="en-US" dirty="0"/>
          </a:p>
          <a:p>
            <a:pPr lvl="1"/>
            <a:r>
              <a:rPr lang="en-US" dirty="0"/>
              <a:t>SortByStationID.java</a:t>
            </a:r>
          </a:p>
          <a:p>
            <a:pPr lvl="1"/>
            <a:r>
              <a:rPr lang="en-US" dirty="0"/>
              <a:t>WordCount.java</a:t>
            </a:r>
          </a:p>
          <a:p>
            <a:pPr lvl="2"/>
            <a:r>
              <a:rPr lang="en-US" dirty="0"/>
              <a:t>Solution of the word count problem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96" y="737249"/>
            <a:ext cx="1688804" cy="15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does </a:t>
            </a:r>
            <a:r>
              <a:rPr lang="en-US" dirty="0" err="1" smtClean="0"/>
              <a:t>MapReduce</a:t>
            </a:r>
            <a:r>
              <a:rPr lang="en-US" dirty="0" smtClean="0"/>
              <a:t> work?</a:t>
            </a:r>
          </a:p>
          <a:p>
            <a:pPr lvl="1"/>
            <a:r>
              <a:rPr lang="en-US" dirty="0" smtClean="0"/>
              <a:t>Three primary steps are used to run a </a:t>
            </a:r>
            <a:r>
              <a:rPr lang="en-US" dirty="0" err="1" smtClean="0"/>
              <a:t>MapReduce</a:t>
            </a:r>
            <a:r>
              <a:rPr lang="en-US" dirty="0" smtClean="0"/>
              <a:t> job</a:t>
            </a:r>
          </a:p>
          <a:p>
            <a:pPr lvl="2"/>
            <a:r>
              <a:rPr lang="en-US" dirty="0" smtClean="0"/>
              <a:t>Map</a:t>
            </a:r>
          </a:p>
          <a:p>
            <a:pPr lvl="2"/>
            <a:r>
              <a:rPr lang="en-US" dirty="0" smtClean="0"/>
              <a:t>Shuffle</a:t>
            </a:r>
          </a:p>
          <a:p>
            <a:pPr lvl="2"/>
            <a:r>
              <a:rPr lang="en-US" dirty="0" smtClean="0"/>
              <a:t>Reduce</a:t>
            </a:r>
          </a:p>
          <a:p>
            <a:pPr lvl="1"/>
            <a:r>
              <a:rPr lang="en-US" dirty="0" smtClean="0"/>
              <a:t>Data is read in a parallel fashion across many different nodes in a cluster (Map)</a:t>
            </a:r>
          </a:p>
          <a:p>
            <a:pPr lvl="2"/>
            <a:r>
              <a:rPr lang="en-US" dirty="0" smtClean="0"/>
              <a:t>Groups are identified for processing the input data, then output</a:t>
            </a:r>
          </a:p>
          <a:p>
            <a:pPr lvl="1"/>
            <a:r>
              <a:rPr lang="en-US" dirty="0" smtClean="0"/>
              <a:t>The data is then shuffled into these groups (Shuffle)</a:t>
            </a:r>
          </a:p>
          <a:p>
            <a:pPr lvl="2"/>
            <a:r>
              <a:rPr lang="en-US" dirty="0" smtClean="0"/>
              <a:t>All data with a common group identifier (Key) is then sent to a single location</a:t>
            </a:r>
          </a:p>
          <a:p>
            <a:pPr lvl="1"/>
            <a:r>
              <a:rPr lang="en-US" dirty="0" smtClean="0"/>
              <a:t>Each group is then processed atomically across the nodes in parallel. (Reduce)</a:t>
            </a:r>
          </a:p>
          <a:p>
            <a:pPr lvl="2"/>
            <a:r>
              <a:rPr lang="en-US" dirty="0" smtClean="0"/>
              <a:t>Each node will receive one or more groups to process</a:t>
            </a:r>
          </a:p>
          <a:p>
            <a:pPr lvl="2"/>
            <a:r>
              <a:rPr lang="en-US" dirty="0" smtClean="0"/>
              <a:t>Each group is then processed and the results of the union of each group is the result of the entire job.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MapReduce</a:t>
            </a:r>
            <a:r>
              <a:rPr lang="en-US" dirty="0" smtClean="0"/>
              <a:t> (MR) program consists of generally two user defined stages.</a:t>
            </a:r>
          </a:p>
          <a:p>
            <a:pPr lvl="1"/>
            <a:r>
              <a:rPr lang="en-US" dirty="0" smtClean="0"/>
              <a:t>Map:</a:t>
            </a:r>
          </a:p>
          <a:p>
            <a:pPr lvl="2"/>
            <a:r>
              <a:rPr lang="en-US" dirty="0" smtClean="0"/>
              <a:t>Map(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p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list(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Takes in a data element</a:t>
            </a:r>
          </a:p>
          <a:p>
            <a:pPr lvl="3"/>
            <a:r>
              <a:rPr lang="en-US" dirty="0" smtClean="0"/>
              <a:t>Outputs Key-Value pairs</a:t>
            </a:r>
          </a:p>
          <a:p>
            <a:pPr lvl="1"/>
            <a:r>
              <a:rPr lang="en-US" dirty="0" smtClean="0"/>
              <a:t>Reduce:</a:t>
            </a:r>
          </a:p>
          <a:p>
            <a:pPr lvl="2"/>
            <a:r>
              <a:rPr lang="en-US" dirty="0" smtClean="0"/>
              <a:t>Reduce(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i</a:t>
            </a:r>
            <a:r>
              <a:rPr lang="en-US" dirty="0" smtClean="0"/>
              <a:t>, list(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i</a:t>
            </a:r>
            <a:r>
              <a:rPr lang="en-US" dirty="0" smtClean="0"/>
              <a:t>))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list(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Takes in a Key and a collection of Values</a:t>
            </a:r>
          </a:p>
          <a:p>
            <a:pPr lvl="3"/>
            <a:r>
              <a:rPr lang="en-US" dirty="0" smtClean="0"/>
              <a:t>Outputs results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381000" y="2133600"/>
          <a:ext cx="84549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Visio" r:id="rId3" imgW="16506743" imgH="7591320" progId="Visio.Drawing.11">
                  <p:embed/>
                </p:oleObj>
              </mc:Choice>
              <mc:Fallback>
                <p:oleObj name="Visio" r:id="rId3" imgW="16506743" imgH="759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8454963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600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Diagram of a </a:t>
            </a:r>
            <a:r>
              <a:rPr lang="en-US" dirty="0" err="1" smtClean="0"/>
              <a:t>MapReduce</a:t>
            </a:r>
            <a:r>
              <a:rPr lang="en-US" dirty="0" smtClean="0"/>
              <a:t> Job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Map Phase:</a:t>
            </a:r>
          </a:p>
          <a:p>
            <a:pPr lvl="1"/>
            <a:r>
              <a:rPr lang="en-US" dirty="0" smtClean="0"/>
              <a:t>The map phase of </a:t>
            </a:r>
            <a:r>
              <a:rPr lang="en-US" dirty="0" err="1" smtClean="0"/>
              <a:t>MapReduce</a:t>
            </a:r>
            <a:r>
              <a:rPr lang="en-US" dirty="0" smtClean="0"/>
              <a:t> takes in a data element and divides it into zero or more output Key-Value pairs to be processed. </a:t>
            </a:r>
          </a:p>
          <a:p>
            <a:pPr lvl="1"/>
            <a:r>
              <a:rPr lang="en-US" dirty="0" smtClean="0"/>
              <a:t>Each group to be processed in the Reduce is identified by the 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i</a:t>
            </a:r>
            <a:r>
              <a:rPr lang="en-US" dirty="0" smtClean="0"/>
              <a:t> generated by the call to Map(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p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Many different Map Tasks will be created across the different nodes in the distributed cluster</a:t>
            </a:r>
          </a:p>
          <a:p>
            <a:pPr lvl="1"/>
            <a:r>
              <a:rPr lang="en-US" dirty="0" smtClean="0"/>
              <a:t>Each task will receive a block of the data to be processed</a:t>
            </a:r>
          </a:p>
          <a:p>
            <a:pPr lvl="1"/>
            <a:r>
              <a:rPr lang="en-US" dirty="0" smtClean="0"/>
              <a:t>For each element in that block, it will make a call to Map(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p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For each call of the Map(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p</a:t>
            </a:r>
            <a:r>
              <a:rPr lang="en-US" dirty="0" smtClean="0"/>
              <a:t>) , it will emit a list of Key-Value pairs derived from the input element in the form </a:t>
            </a:r>
            <a:r>
              <a:rPr lang="en-US" dirty="0" smtClean="0">
                <a:sym typeface="Wingdings" pitchFamily="2" charset="2"/>
              </a:rPr>
              <a:t>list(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of the </a:t>
            </a:r>
            <a:r>
              <a:rPr lang="en-US" dirty="0" smtClean="0">
                <a:sym typeface="Wingdings" pitchFamily="2" charset="2"/>
              </a:rPr>
              <a:t>list(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i</a:t>
            </a:r>
            <a:r>
              <a:rPr lang="en-US" dirty="0" smtClean="0"/>
              <a:t>) from the different Map Tasks and calls to Map will then be shuffled across the network to the different Reduce Tasks</a:t>
            </a:r>
          </a:p>
          <a:p>
            <a:pPr lvl="1"/>
            <a:r>
              <a:rPr lang="en-US" dirty="0" smtClean="0"/>
              <a:t>This shuffling produces the &lt;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i</a:t>
            </a:r>
            <a:r>
              <a:rPr lang="en-US" dirty="0" smtClean="0"/>
              <a:t>, list(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i</a:t>
            </a:r>
            <a:r>
              <a:rPr lang="en-US" dirty="0" smtClean="0"/>
              <a:t>)&gt; data collection that are the input to the Reduce Phase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Phase:</a:t>
            </a:r>
          </a:p>
          <a:p>
            <a:pPr lvl="1"/>
            <a:r>
              <a:rPr lang="en-US" dirty="0" smtClean="0"/>
              <a:t>The reduce phase of </a:t>
            </a:r>
            <a:r>
              <a:rPr lang="en-US" dirty="0" err="1" smtClean="0"/>
              <a:t>MapReduce</a:t>
            </a:r>
            <a:r>
              <a:rPr lang="en-US" dirty="0" smtClean="0"/>
              <a:t> takes in a group defined by a unique key 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i</a:t>
            </a:r>
            <a:r>
              <a:rPr lang="en-US" dirty="0" smtClean="0"/>
              <a:t>) and a list of values (list(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i</a:t>
            </a:r>
            <a:r>
              <a:rPr lang="en-US" dirty="0" smtClean="0"/>
              <a:t>))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Many different reduce tasks will be created across the different nodes in the distributed cluster</a:t>
            </a:r>
          </a:p>
          <a:p>
            <a:pPr lvl="1"/>
            <a:r>
              <a:rPr lang="en-US" dirty="0" smtClean="0"/>
              <a:t>Each task will make a call to Reduce(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i</a:t>
            </a:r>
            <a:r>
              <a:rPr lang="en-US" dirty="0" smtClean="0"/>
              <a:t>, list(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i</a:t>
            </a:r>
            <a:r>
              <a:rPr lang="en-US" dirty="0" smtClean="0"/>
              <a:t>)) for every reduce group that it receives</a:t>
            </a:r>
          </a:p>
          <a:p>
            <a:pPr lvl="1"/>
            <a:r>
              <a:rPr lang="en-US" dirty="0" smtClean="0"/>
              <a:t>Each call will process that reduce group atomically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Example Program: Word Count</a:t>
            </a:r>
          </a:p>
          <a:p>
            <a:r>
              <a:rPr lang="en-US" dirty="0" smtClean="0"/>
              <a:t>Reads in files from the HDFS</a:t>
            </a:r>
          </a:p>
          <a:p>
            <a:r>
              <a:rPr lang="en-US" dirty="0" smtClean="0"/>
              <a:t>Returns the counts of all words located in the files</a:t>
            </a:r>
          </a:p>
          <a:p>
            <a:endParaRPr lang="en-US" dirty="0" smtClean="0"/>
          </a:p>
          <a:p>
            <a:r>
              <a:rPr lang="en-US" dirty="0" smtClean="0"/>
              <a:t>Map:</a:t>
            </a:r>
          </a:p>
          <a:p>
            <a:pPr lvl="2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Mapper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line_number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line_contents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3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each word in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line_contents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4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emit(word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, 1)</a:t>
            </a:r>
          </a:p>
          <a:p>
            <a:endParaRPr lang="en-US" dirty="0" smtClean="0"/>
          </a:p>
          <a:p>
            <a:r>
              <a:rPr lang="en-US" dirty="0" smtClean="0"/>
              <a:t>Reduce:</a:t>
            </a:r>
          </a:p>
          <a:p>
            <a:pPr lvl="2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Reducer (word, values[])</a:t>
            </a:r>
          </a:p>
          <a:p>
            <a:pPr lvl="3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sum = 0</a:t>
            </a:r>
          </a:p>
          <a:p>
            <a:pPr lvl="3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each value in values</a:t>
            </a:r>
          </a:p>
          <a:p>
            <a:pPr lvl="4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sum = sum + value</a:t>
            </a:r>
          </a:p>
          <a:p>
            <a:pPr lvl="3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emit(word, sum)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Word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1637</Words>
  <Application>Microsoft Office PowerPoint</Application>
  <PresentationFormat>On-screen Show (4:3)</PresentationFormat>
  <Paragraphs>292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Tw Cen MT</vt:lpstr>
      <vt:lpstr>Wingdings</vt:lpstr>
      <vt:lpstr>Wingdings 2</vt:lpstr>
      <vt:lpstr>Thatch</vt:lpstr>
      <vt:lpstr>Visio</vt:lpstr>
      <vt:lpstr>Data Processing with MapReduce</vt:lpstr>
      <vt:lpstr>MapReduce </vt:lpstr>
      <vt:lpstr>MapReduce</vt:lpstr>
      <vt:lpstr>MapReduce</vt:lpstr>
      <vt:lpstr>MapReduce</vt:lpstr>
      <vt:lpstr>MapReduce</vt:lpstr>
      <vt:lpstr>MapReduce</vt:lpstr>
      <vt:lpstr>MapReduce</vt:lpstr>
      <vt:lpstr>MapReduce: Word Count</vt:lpstr>
      <vt:lpstr>MapReduce: Word Count</vt:lpstr>
      <vt:lpstr>Hadoop</vt:lpstr>
      <vt:lpstr>Hadoop</vt:lpstr>
      <vt:lpstr>Hadoop</vt:lpstr>
      <vt:lpstr>Hadoop: HDFS</vt:lpstr>
      <vt:lpstr>Hadoop: Hadoop Stack</vt:lpstr>
      <vt:lpstr>Hadoop: Hive &amp; HBase</vt:lpstr>
      <vt:lpstr>Hadoop: Hive</vt:lpstr>
      <vt:lpstr>Hadoop: HBase</vt:lpstr>
      <vt:lpstr>Hadoop MapReduce</vt:lpstr>
      <vt:lpstr>Structure of a Hadoop Mapper (WordCount)</vt:lpstr>
      <vt:lpstr>Structure of a Hadoop Reducer (WordCount)</vt:lpstr>
      <vt:lpstr>Hadoop MapReduce</vt:lpstr>
      <vt:lpstr>Hadoop MapReduce</vt:lpstr>
      <vt:lpstr>Hadoop MapReduce</vt:lpstr>
      <vt:lpstr>MapReduceShell</vt:lpstr>
      <vt:lpstr>Meteorological Station Data</vt:lpstr>
      <vt:lpstr>Important Hadoop commands</vt:lpstr>
      <vt:lpstr>Important Hadoop commands</vt:lpstr>
      <vt:lpstr>Running MapReduce programs</vt:lpstr>
      <vt:lpstr>Running MapReduce programs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Object-Relational Mapping</dc:title>
  <dc:creator>Yasin</dc:creator>
  <cp:lastModifiedBy>Yasin</cp:lastModifiedBy>
  <cp:revision>48</cp:revision>
  <dcterms:created xsi:type="dcterms:W3CDTF">2006-08-16T00:00:00Z</dcterms:created>
  <dcterms:modified xsi:type="dcterms:W3CDTF">2014-02-27T18:39:53Z</dcterms:modified>
</cp:coreProperties>
</file>